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F8CAAE-ACE3-4F3E-B4EA-8A1FA2780BF2}">
          <p14:sldIdLst>
            <p14:sldId id="256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9F18-0793-46C6-84B0-19BD792357D0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04920-7D9D-400E-84B3-FB1E06CB4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3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04920-7D9D-400E-84B3-FB1E06CB46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7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ECDF99-08A7-41D6-AF08-DBA4257C247E}" type="datetimeFigureOut">
              <a:rPr lang="ru-RU" smtClean="0"/>
              <a:t>23.02.2015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E64720-5F87-47F4-8751-2D17E8A9F47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СЧЕТ ВРЕМЕНИ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Работу подготовил </a:t>
            </a:r>
          </a:p>
          <a:p>
            <a:r>
              <a:rPr lang="ru-RU" dirty="0" smtClean="0"/>
              <a:t>ученик 5 класса «Б» лицея №410 </a:t>
            </a:r>
          </a:p>
          <a:p>
            <a:r>
              <a:rPr lang="ru-RU" dirty="0" smtClean="0"/>
              <a:t>Храмов Егор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4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IV:</a:t>
            </a:r>
            <a:r>
              <a:rPr lang="ru-RU" sz="2800" dirty="0" smtClean="0"/>
              <a:t> </a:t>
            </a:r>
            <a:r>
              <a:rPr lang="ru-RU" dirty="0" smtClean="0"/>
              <a:t>Для марта получаем 31:7=4 и остаток</a:t>
            </a:r>
            <a:r>
              <a:rPr lang="ru-RU" dirty="0">
                <a:uFill>
                  <a:solidFill>
                    <a:srgbClr val="B42229"/>
                  </a:solidFill>
                </a:uFill>
              </a:rPr>
              <a:t>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 есть, когда прошел март, то с начала года прошло          12 недель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6</a:t>
            </a:r>
            <a:r>
              <a:rPr lang="ru-RU" dirty="0" smtClean="0"/>
              <a:t> дней. Пишем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6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IV.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852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0609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V:</a:t>
            </a:r>
            <a:r>
              <a:rPr lang="ru-RU" sz="2800" dirty="0" smtClean="0"/>
              <a:t> </a:t>
            </a:r>
            <a:r>
              <a:rPr lang="ru-RU" dirty="0" smtClean="0"/>
              <a:t>Для апреля получаем 30:7=4 и остаток</a:t>
            </a:r>
            <a:r>
              <a:rPr lang="ru-RU" dirty="0">
                <a:uFill>
                  <a:solidFill>
                    <a:srgbClr val="B42229"/>
                  </a:solidFill>
                </a:uFill>
              </a:rPr>
              <a:t>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 есть, когда прошел апрель, то с начала года прошло          16 недель и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8</a:t>
            </a:r>
            <a:r>
              <a:rPr lang="ru-RU" dirty="0" smtClean="0"/>
              <a:t> дней или 17 недель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1</a:t>
            </a:r>
            <a:r>
              <a:rPr lang="ru-RU" dirty="0" smtClean="0"/>
              <a:t> день. Пишем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1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>
                <a:uFill>
                  <a:solidFill>
                    <a:srgbClr val="B42229"/>
                  </a:solidFill>
                </a:uFill>
              </a:rPr>
              <a:t>V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71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VI:</a:t>
            </a:r>
            <a:r>
              <a:rPr lang="ru-RU" sz="2800" dirty="0" smtClean="0"/>
              <a:t> </a:t>
            </a:r>
            <a:r>
              <a:rPr lang="ru-RU" dirty="0" smtClean="0"/>
              <a:t>Для мая получаем 31:7=4 и остаток</a:t>
            </a:r>
            <a:r>
              <a:rPr lang="ru-RU" dirty="0">
                <a:uFill>
                  <a:solidFill>
                    <a:srgbClr val="B42229"/>
                  </a:solidFill>
                </a:uFill>
              </a:rPr>
              <a:t>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 есть, когда прошел май, то с начала года прошло          несколько полных недель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1+3=4</a:t>
            </a:r>
            <a:r>
              <a:rPr lang="ru-RU" dirty="0" smtClean="0"/>
              <a:t> дня. Пишем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4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VI.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VII:</a:t>
            </a:r>
            <a:r>
              <a:rPr lang="ru-RU" sz="2800" dirty="0" smtClean="0"/>
              <a:t> </a:t>
            </a:r>
            <a:r>
              <a:rPr lang="ru-RU" dirty="0" smtClean="0"/>
              <a:t>В июне 30:7=4 недели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дня.</a:t>
            </a:r>
            <a:endParaRPr lang="ru-RU" dirty="0" smtClean="0"/>
          </a:p>
          <a:p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4+2=6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. Пишем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6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VII.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58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VIII:</a:t>
            </a:r>
            <a:r>
              <a:rPr lang="ru-RU" sz="2800" dirty="0" smtClean="0"/>
              <a:t> </a:t>
            </a:r>
            <a:r>
              <a:rPr lang="ru-RU" dirty="0" smtClean="0"/>
              <a:t>В июле 31:7=4 недели и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дня.</a:t>
            </a:r>
            <a:endParaRPr lang="ru-RU" dirty="0" smtClean="0"/>
          </a:p>
          <a:p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6+3=9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. 9-7(дней в неделе)=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дня. Пишем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2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VIII.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IX:</a:t>
            </a:r>
            <a:r>
              <a:rPr lang="ru-RU" sz="2800" dirty="0" smtClean="0"/>
              <a:t> </a:t>
            </a:r>
            <a:r>
              <a:rPr lang="ru-RU" dirty="0" smtClean="0"/>
              <a:t>В августе 31:7=4 недели и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дня.</a:t>
            </a:r>
            <a:endParaRPr lang="ru-RU" dirty="0" smtClean="0"/>
          </a:p>
          <a:p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2+3=5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. Пишем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5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IX.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79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X:</a:t>
            </a:r>
            <a:r>
              <a:rPr lang="ru-RU" sz="2800" dirty="0" smtClean="0"/>
              <a:t> </a:t>
            </a:r>
            <a:r>
              <a:rPr lang="ru-RU" dirty="0" smtClean="0"/>
              <a:t>В сентябре 30:7=4 недели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дня.</a:t>
            </a:r>
            <a:endParaRPr lang="ru-RU" dirty="0" smtClean="0"/>
          </a:p>
          <a:p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5+2=7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. 7-7=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0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. Пишем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0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X.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XI:</a:t>
            </a:r>
            <a:r>
              <a:rPr lang="ru-RU" sz="2800" dirty="0" smtClean="0"/>
              <a:t> </a:t>
            </a:r>
            <a:r>
              <a:rPr lang="ru-RU" dirty="0" smtClean="0"/>
              <a:t>В октябре 31:7=4 недели и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дня.</a:t>
            </a:r>
            <a:endParaRPr lang="ru-RU" dirty="0" smtClean="0"/>
          </a:p>
          <a:p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0+3=3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. Пишем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XI.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060973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XII:</a:t>
            </a:r>
            <a:r>
              <a:rPr lang="ru-RU" sz="2800" dirty="0" smtClean="0"/>
              <a:t> </a:t>
            </a:r>
            <a:r>
              <a:rPr lang="ru-RU" dirty="0" smtClean="0"/>
              <a:t>В ноябре 30:7=4 недели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дня.</a:t>
            </a:r>
            <a:endParaRPr lang="ru-RU" dirty="0" smtClean="0"/>
          </a:p>
          <a:p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3+2=5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. Пишем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5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XII.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370061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69696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8384" y="36670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96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435970"/>
            <a:ext cx="7745505" cy="26901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Какой день недели 6 ноября 1957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6+3+1=10(дней)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10:7=1 неделя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 дня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6 ноября 3-й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среда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22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275819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0296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275228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721" y="275599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2772047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27514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8384" y="27504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Изучить историю создания календаря, а также его виды.</a:t>
            </a:r>
          </a:p>
          <a:p>
            <a:endParaRPr lang="ru-RU" dirty="0" smtClean="0"/>
          </a:p>
          <a:p>
            <a:r>
              <a:rPr lang="ru-RU" dirty="0" smtClean="0"/>
              <a:t>Показать, как определить день недели, если известны текущее число, месяц и год.</a:t>
            </a:r>
          </a:p>
          <a:p>
            <a:endParaRPr lang="ru-RU" dirty="0" smtClean="0"/>
          </a:p>
          <a:p>
            <a:r>
              <a:rPr lang="ru-RU" dirty="0" smtClean="0"/>
              <a:t>Составить компактный табель-календарь на 2015 год.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274668"/>
          </a:xfrm>
        </p:spPr>
        <p:txBody>
          <a:bodyPr/>
          <a:lstStyle/>
          <a:p>
            <a:r>
              <a:rPr lang="ru-RU" sz="4400" dirty="0" smtClean="0"/>
              <a:t>В этой работе решались задачи: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082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435970"/>
            <a:ext cx="7745505" cy="26901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Какой день недели 17 августа 1957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17+2+1=20 дней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20:7=2 недели и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6</a:t>
            </a:r>
            <a:r>
              <a:rPr lang="ru-RU" dirty="0" smtClean="0"/>
              <a:t> дней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17 августа 6-й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суббота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22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275819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0296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275228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721" y="275599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2772047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27514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8384" y="27504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34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D1282E"/>
                </a:solidFill>
              </a:rPr>
              <a:t>Контактный табель-календарь на 1992 (високосный)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35970"/>
            <a:ext cx="4556390" cy="323339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I: 31 </a:t>
            </a:r>
            <a:r>
              <a:rPr lang="ru-RU" dirty="0" smtClean="0"/>
              <a:t>дек. 1991 – вторник -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II:</a:t>
            </a:r>
            <a:r>
              <a:rPr lang="ru-RU" dirty="0"/>
              <a:t> </a:t>
            </a:r>
            <a:r>
              <a:rPr lang="ru-RU" dirty="0" smtClean="0"/>
              <a:t>31:7=4 </a:t>
            </a:r>
            <a:r>
              <a:rPr lang="ru-RU" dirty="0" err="1" smtClean="0"/>
              <a:t>нед</a:t>
            </a:r>
            <a:r>
              <a:rPr lang="ru-RU" dirty="0" smtClean="0"/>
              <a:t>.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 дня</a:t>
            </a:r>
            <a:endParaRPr lang="en-US" dirty="0" smtClean="0"/>
          </a:p>
          <a:p>
            <a:r>
              <a:rPr lang="en-US" dirty="0" smtClean="0"/>
              <a:t>III:</a:t>
            </a:r>
            <a:r>
              <a:rPr lang="ru-RU" dirty="0" smtClean="0"/>
              <a:t> 29:7=4 </a:t>
            </a:r>
            <a:r>
              <a:rPr lang="ru-RU" dirty="0" err="1" smtClean="0"/>
              <a:t>нед</a:t>
            </a:r>
            <a:r>
              <a:rPr lang="ru-RU" dirty="0" smtClean="0"/>
              <a:t>. и 1 день,1+3=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4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IV:</a:t>
            </a:r>
            <a:r>
              <a:rPr lang="ru-RU" dirty="0" smtClean="0"/>
              <a:t> 31:7= 4 нед.,3 дня, 3+4=7,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0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V:</a:t>
            </a:r>
            <a:r>
              <a:rPr lang="ru-RU" dirty="0" smtClean="0"/>
              <a:t> 30:7=4 нед.,2 дня, 0+2=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VI:</a:t>
            </a:r>
            <a:r>
              <a:rPr lang="ru-RU" dirty="0" smtClean="0"/>
              <a:t> 31:7=4 нед.,3 дня, 2+3=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5</a:t>
            </a:r>
            <a:endParaRPr lang="ru-RU" u="dbl" dirty="0">
              <a:uFill>
                <a:solidFill>
                  <a:srgbClr val="B42229"/>
                </a:solidFill>
              </a:u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56390" y="3435970"/>
            <a:ext cx="4587610" cy="323339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VII:</a:t>
            </a:r>
            <a:r>
              <a:rPr lang="ru-RU" dirty="0" smtClean="0"/>
              <a:t> 30:7=4 нед.,2 дня, 5+2=7,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0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VIII:</a:t>
            </a:r>
            <a:r>
              <a:rPr lang="ru-RU" dirty="0" smtClean="0"/>
              <a:t> </a:t>
            </a:r>
            <a:r>
              <a:rPr lang="ru-RU" dirty="0"/>
              <a:t>31:7= 4 нед.,3 </a:t>
            </a:r>
            <a:r>
              <a:rPr lang="ru-RU" dirty="0" smtClean="0"/>
              <a:t>дня, 0+3=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3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IX:</a:t>
            </a:r>
            <a:r>
              <a:rPr lang="ru-RU" dirty="0" smtClean="0"/>
              <a:t> </a:t>
            </a:r>
            <a:r>
              <a:rPr lang="ru-RU" dirty="0"/>
              <a:t>31:7= 4 нед.,3 </a:t>
            </a:r>
            <a:r>
              <a:rPr lang="ru-RU" dirty="0" smtClean="0"/>
              <a:t>дня, 3+3=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6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X:</a:t>
            </a:r>
            <a:r>
              <a:rPr lang="ru-RU" dirty="0" smtClean="0"/>
              <a:t> </a:t>
            </a:r>
            <a:r>
              <a:rPr lang="ru-RU" dirty="0"/>
              <a:t>30:7=4 нед.,2 </a:t>
            </a:r>
            <a:r>
              <a:rPr lang="ru-RU" dirty="0" smtClean="0"/>
              <a:t>дня, 6+2=8,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1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XI:</a:t>
            </a:r>
            <a:r>
              <a:rPr lang="ru-RU" dirty="0"/>
              <a:t> 31:7= 4 нед.,3 </a:t>
            </a:r>
            <a:r>
              <a:rPr lang="ru-RU" dirty="0" smtClean="0"/>
              <a:t>дня, 1+3=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4</a:t>
            </a:r>
            <a:endParaRPr lang="en-US" u="dbl" dirty="0" smtClean="0">
              <a:uFill>
                <a:solidFill>
                  <a:srgbClr val="B42229"/>
                </a:solidFill>
              </a:uFill>
            </a:endParaRPr>
          </a:p>
          <a:p>
            <a:r>
              <a:rPr lang="en-US" dirty="0" smtClean="0"/>
              <a:t>XII:</a:t>
            </a:r>
            <a:r>
              <a:rPr lang="ru-RU" dirty="0" smtClean="0"/>
              <a:t> </a:t>
            </a:r>
            <a:r>
              <a:rPr lang="ru-RU" dirty="0"/>
              <a:t>30:7=4 нед.,2 </a:t>
            </a:r>
            <a:r>
              <a:rPr lang="ru-RU" dirty="0" smtClean="0"/>
              <a:t>дня, 4+2=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6</a:t>
            </a:r>
            <a:endParaRPr lang="ru-RU" u="dbl" dirty="0">
              <a:uFill>
                <a:solidFill>
                  <a:srgbClr val="B42229"/>
                </a:solidFill>
              </a:u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22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70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065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271503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719802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791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959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2671406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14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3922" y="3469894"/>
            <a:ext cx="8424936" cy="323339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Какой день недели 20 мая 1992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(20+2+2):7=3 недели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 дня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20 мая 3-й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среда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22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70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065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271503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719802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791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959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2671406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12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3922" y="3469894"/>
            <a:ext cx="8424936" cy="323339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Какой день недели 12 ноября 1992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(12+4+2):7=2 недели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4</a:t>
            </a:r>
            <a:r>
              <a:rPr lang="ru-RU" dirty="0" smtClean="0"/>
              <a:t> дня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12 ноября 4-й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четверг</a:t>
            </a:r>
            <a:r>
              <a:rPr lang="ru-RU" dirty="0" smtClean="0"/>
              <a:t>.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22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70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065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271503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719802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791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959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2671406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94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3922" y="3469894"/>
            <a:ext cx="8424936" cy="323339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Какой день недели 31 декабря 1992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(31+2+6):7=5 недель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4</a:t>
            </a:r>
            <a:r>
              <a:rPr lang="ru-RU" dirty="0" smtClean="0"/>
              <a:t> дня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31 декабря 4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четверг</a:t>
            </a:r>
            <a:r>
              <a:rPr lang="ru-RU" dirty="0" smtClean="0"/>
              <a:t>.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22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70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065" y="2710258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271503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719802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791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959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268094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2671406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88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Чтобы лучше понять тему, составим аналогичным образом контактный табель-календарь на 2015 год</a:t>
            </a:r>
          </a:p>
          <a:p>
            <a:endParaRPr lang="ru-RU" dirty="0" smtClean="0"/>
          </a:p>
          <a:p>
            <a:r>
              <a:rPr lang="ru-RU" dirty="0" smtClean="0"/>
              <a:t>Опираясь на него, узнаем: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/>
              <a:t>Каким днем недели будет 20 мая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/>
              <a:t>Каким днем недели будет </a:t>
            </a:r>
            <a:r>
              <a:rPr lang="ru-RU" dirty="0" smtClean="0"/>
              <a:t>1 </a:t>
            </a:r>
            <a:r>
              <a:rPr lang="ru-RU" dirty="0"/>
              <a:t>сентября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/>
              <a:t>Каким днем недели </a:t>
            </a:r>
            <a:r>
              <a:rPr lang="ru-RU"/>
              <a:t>будет </a:t>
            </a:r>
            <a:r>
              <a:rPr lang="ru-RU"/>
              <a:t>8</a:t>
            </a:r>
            <a:r>
              <a:rPr lang="ru-RU" smtClean="0"/>
              <a:t> марта</a:t>
            </a:r>
            <a:endParaRPr lang="ru-RU" dirty="0"/>
          </a:p>
          <a:p>
            <a:pPr marL="868680" lvl="1" indent="-457200">
              <a:buFont typeface="+mj-lt"/>
              <a:buAutoNum type="arabicParenR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6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435970"/>
            <a:ext cx="7745505" cy="26901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Какой день недели 20 мая 2015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(20+1+3):7=3 недели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 дня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20 мая 3-й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среда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Контактный табель-календарь на 2015 год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275819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0296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275228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721" y="275599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2772047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27514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8384" y="27504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392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435970"/>
            <a:ext cx="7745505" cy="26901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Какой день недели 1 сентября 2015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(1+5+3):7=1 неделя и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2</a:t>
            </a:r>
            <a:r>
              <a:rPr lang="ru-RU" dirty="0" smtClean="0"/>
              <a:t> дня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1 сентября </a:t>
            </a:r>
            <a:r>
              <a:rPr lang="ru-RU" dirty="0"/>
              <a:t>2</a:t>
            </a:r>
            <a:r>
              <a:rPr lang="ru-RU" dirty="0" smtClean="0"/>
              <a:t>-й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вторник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Контактный табель-календарь на 2015 год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275819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0296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275228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721" y="275599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2772047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27514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8384" y="27504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392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435970"/>
            <a:ext cx="7745505" cy="269019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Какой день недели 8 марта 2015 года?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(8+3+3):7=2 недели</a:t>
            </a:r>
          </a:p>
          <a:p>
            <a:pPr marL="868680" lvl="1" indent="-457200">
              <a:buFont typeface="+mj-lt"/>
              <a:buAutoNum type="arabicParenR"/>
            </a:pPr>
            <a:r>
              <a:rPr lang="ru-RU" dirty="0" smtClean="0"/>
              <a:t>Таким образом, 8 марта 7-й день недели, то есть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воскресенье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Контактный табель-календарь на 2015 год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3922" y="2204864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935" y="27978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750" y="275819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4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0296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2080" y="2752283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2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721" y="275599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616" y="2772047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27514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8384" y="2750409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3922" y="2774250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Компактный табель-календарь имеет постоянный вид, как для високосных годов (для примера разобран 1992 год), так и для обычных (для примера разобраны 1957 и 2015 года). Меняется только число под цифрой </a:t>
            </a:r>
            <a:r>
              <a:rPr lang="en-US" dirty="0" smtClean="0"/>
              <a:t>I</a:t>
            </a:r>
            <a:r>
              <a:rPr lang="ru-RU" dirty="0" smtClean="0"/>
              <a:t>, которое зависит от того, какой день недели соответствовал 31 декабря года, предшествующего данному.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5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6032993" cy="3877815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Древнем Риме календарями называли первые дни каждого </a:t>
            </a:r>
            <a:r>
              <a:rPr lang="ru-RU" dirty="0" smtClean="0"/>
              <a:t>месяца</a:t>
            </a:r>
          </a:p>
          <a:p>
            <a:endParaRPr lang="ru-RU" dirty="0" smtClean="0"/>
          </a:p>
          <a:p>
            <a:r>
              <a:rPr lang="en-US" dirty="0" err="1" smtClean="0"/>
              <a:t>Caleo</a:t>
            </a:r>
            <a:r>
              <a:rPr lang="ru-RU" dirty="0" smtClean="0"/>
              <a:t> </a:t>
            </a:r>
            <a:r>
              <a:rPr lang="ru-RU" dirty="0"/>
              <a:t>- созывать, </a:t>
            </a:r>
            <a:r>
              <a:rPr lang="ru-RU" dirty="0" smtClean="0"/>
              <a:t>провозглашать</a:t>
            </a:r>
          </a:p>
          <a:p>
            <a:endParaRPr lang="ru-RU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alendarium</a:t>
            </a:r>
            <a:r>
              <a:rPr lang="ru-RU" dirty="0" smtClean="0"/>
              <a:t> - специальная </a:t>
            </a:r>
            <a:r>
              <a:rPr lang="ru-RU" dirty="0"/>
              <a:t>долговая книга, предназначенная для отметки периодов оплаты финансовых обязательств в </a:t>
            </a:r>
            <a:r>
              <a:rPr lang="ru-RU" dirty="0" smtClean="0"/>
              <a:t>Риме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Происхождение слова «календарь»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316">
            <a:off x="6684631" y="2204759"/>
            <a:ext cx="2074231" cy="3014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553">
            <a:off x="6327325" y="4077072"/>
            <a:ext cx="20955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5528937" cy="387781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Самый</a:t>
            </a:r>
            <a:r>
              <a:rPr lang="ru-RU" dirty="0"/>
              <a:t> </a:t>
            </a:r>
            <a:r>
              <a:rPr lang="ru-RU" b="1" dirty="0"/>
              <a:t>первый </a:t>
            </a:r>
            <a:r>
              <a:rPr lang="ru-RU" b="1" dirty="0" smtClean="0"/>
              <a:t>календарь – лунный</a:t>
            </a:r>
          </a:p>
          <a:p>
            <a:endParaRPr lang="ru-RU" b="1" dirty="0" smtClean="0"/>
          </a:p>
          <a:p>
            <a:r>
              <a:rPr lang="ru-RU" dirty="0"/>
              <a:t>П</a:t>
            </a:r>
            <a:r>
              <a:rPr lang="ru-RU" dirty="0" smtClean="0"/>
              <a:t>оявился ≈500 тысяч лет назад у </a:t>
            </a:r>
            <a:r>
              <a:rPr lang="ru-RU" dirty="0"/>
              <a:t>сибирских якутов и жителей острова </a:t>
            </a:r>
            <a:r>
              <a:rPr lang="ru-RU" dirty="0" err="1"/>
              <a:t>Никобар</a:t>
            </a:r>
            <a:r>
              <a:rPr lang="ru-RU" dirty="0"/>
              <a:t> неподалеку от побережья </a:t>
            </a:r>
            <a:r>
              <a:rPr lang="ru-RU" dirty="0" smtClean="0"/>
              <a:t>Малайзии</a:t>
            </a:r>
          </a:p>
          <a:p>
            <a:endParaRPr lang="ru-RU" dirty="0" smtClean="0"/>
          </a:p>
          <a:p>
            <a:r>
              <a:rPr lang="ru-RU" dirty="0" smtClean="0"/>
              <a:t>Поводом послужило занятие земледелием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История создания календаря</a:t>
            </a:r>
            <a:endParaRPr lang="ru-RU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818">
            <a:off x="6568495" y="2213700"/>
            <a:ext cx="2142753" cy="2742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546">
            <a:off x="5774398" y="4293096"/>
            <a:ext cx="3057128" cy="22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5096889" cy="387781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небе кроме луны и солнца присутствует еще 7 планет, каждая из которых покровительствует определенному дню недели</a:t>
            </a:r>
          </a:p>
          <a:p>
            <a:endParaRPr lang="ru-RU" dirty="0" smtClean="0"/>
          </a:p>
          <a:p>
            <a:r>
              <a:rPr lang="ru-RU" dirty="0" smtClean="0"/>
              <a:t>Именно </a:t>
            </a:r>
            <a:r>
              <a:rPr lang="ru-RU" dirty="0"/>
              <a:t>7 дней проходит между сменой фаз </a:t>
            </a:r>
            <a:r>
              <a:rPr lang="ru-RU" dirty="0" smtClean="0"/>
              <a:t>луны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sz="4800" dirty="0"/>
              <a:t>Ч</a:t>
            </a:r>
            <a:r>
              <a:rPr lang="ru-RU" sz="4800" dirty="0" smtClean="0"/>
              <a:t>исло </a:t>
            </a:r>
            <a:r>
              <a:rPr lang="ru-RU" sz="4800" dirty="0"/>
              <a:t>7</a:t>
            </a:r>
            <a:r>
              <a:rPr lang="ru-RU" sz="4800" dirty="0" smtClean="0"/>
              <a:t> </a:t>
            </a:r>
            <a:r>
              <a:rPr lang="ru-RU" sz="4800" dirty="0"/>
              <a:t>в количестве дней в </a:t>
            </a:r>
            <a:r>
              <a:rPr lang="ru-RU" sz="4800" dirty="0" smtClean="0"/>
              <a:t>неделе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64" y="4221088"/>
            <a:ext cx="2808312" cy="1895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64" y="2175112"/>
            <a:ext cx="2808312" cy="2045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5325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календарь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2" idx="0"/>
          </p:cNvCxnSpPr>
          <p:nvPr/>
        </p:nvCxnSpPr>
        <p:spPr>
          <a:xfrm flipH="1">
            <a:off x="2231740" y="2248347"/>
            <a:ext cx="2340260" cy="41136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2248347"/>
            <a:ext cx="2169635" cy="41136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560" y="335699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Введён </a:t>
            </a:r>
            <a:r>
              <a:rPr lang="ru-RU" sz="2000" dirty="0"/>
              <a:t>Юлием Цезарем с 1 января 45 года до н. э.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5773" y="335699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Введен папой римским Григорием </a:t>
            </a:r>
            <a:r>
              <a:rPr lang="en-US" sz="2000" dirty="0" smtClean="0"/>
              <a:t>XIII</a:t>
            </a:r>
            <a:r>
              <a:rPr lang="ru-RU" sz="2000" dirty="0" smtClean="0"/>
              <a:t> </a:t>
            </a:r>
            <a:r>
              <a:rPr lang="ru-RU" sz="2000" dirty="0"/>
              <a:t>в 1582 </a:t>
            </a:r>
            <a:r>
              <a:rPr lang="ru-RU" sz="2000" dirty="0" smtClean="0"/>
              <a:t>году. </a:t>
            </a:r>
            <a:endParaRPr lang="ru-RU" sz="2000" dirty="0"/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1" y="2428439"/>
            <a:ext cx="4572000" cy="11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Юлианский</a:t>
            </a:r>
            <a:endParaRPr lang="ru-RU" sz="4400" dirty="0"/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4572001" y="2428439"/>
            <a:ext cx="4572000" cy="11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Григориански</a:t>
            </a:r>
            <a:r>
              <a:rPr lang="ru-RU" sz="4400" dirty="0"/>
              <a:t>й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55" y="4064878"/>
            <a:ext cx="2521757" cy="2534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7" y="4064879"/>
            <a:ext cx="2513887" cy="2534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689177" cy="4060973"/>
          </a:xfrm>
        </p:spPr>
        <p:txBody>
          <a:bodyPr/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I</a:t>
            </a:r>
            <a:r>
              <a:rPr lang="en-US" dirty="0" smtClean="0"/>
              <a:t>: </a:t>
            </a:r>
            <a:r>
              <a:rPr lang="ru-RU" dirty="0" smtClean="0"/>
              <a:t>день недели 31 декабря прошлого года.</a:t>
            </a:r>
            <a:r>
              <a:rPr lang="en-US" dirty="0" smtClean="0"/>
              <a:t> </a:t>
            </a:r>
            <a:r>
              <a:rPr lang="ru-RU" dirty="0" smtClean="0"/>
              <a:t>Понедельник – 1, вторник – 2, среда – 3, четверг –   4, пятница – 5, суббота – 6, воскресенье - 0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0609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II</a:t>
            </a:r>
            <a:r>
              <a:rPr lang="en-US" dirty="0" smtClean="0"/>
              <a:t>:</a:t>
            </a:r>
            <a:r>
              <a:rPr lang="ru-RU" dirty="0"/>
              <a:t> </a:t>
            </a:r>
            <a:r>
              <a:rPr lang="ru-RU" dirty="0" smtClean="0"/>
              <a:t>Число дней в месяце делим на 7(дней в неделе).</a:t>
            </a:r>
          </a:p>
          <a:p>
            <a:r>
              <a:rPr lang="ru-RU" dirty="0" smtClean="0"/>
              <a:t>Для января получаем 31:7=4 и остаток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en-US" dirty="0" smtClean="0"/>
              <a:t>.</a:t>
            </a:r>
            <a:endParaRPr lang="ru-RU" dirty="0"/>
          </a:p>
          <a:p>
            <a:r>
              <a:rPr lang="ru-RU" dirty="0" smtClean="0"/>
              <a:t>То есть, когда прошел январь, то с начала года прошло          4 недели и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 дня.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/>
              <a:t> пишем под </a:t>
            </a:r>
            <a:r>
              <a:rPr lang="en-US" dirty="0" smtClean="0"/>
              <a:t>II</a:t>
            </a:r>
            <a:r>
              <a:rPr lang="ru-RU" dirty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0609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начала рассмотрим, как составить контактный табель-календарь на примере 1957 года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III:</a:t>
            </a:r>
            <a:r>
              <a:rPr lang="ru-RU" sz="2800" dirty="0" smtClean="0"/>
              <a:t> </a:t>
            </a:r>
            <a:r>
              <a:rPr lang="ru-RU" dirty="0" smtClean="0"/>
              <a:t>По аналогии делаем для остальных месяцев.</a:t>
            </a:r>
          </a:p>
          <a:p>
            <a:r>
              <a:rPr lang="ru-RU" dirty="0" smtClean="0"/>
              <a:t>Для февраля получаем 28:7=4 и остаток 0.</a:t>
            </a:r>
          </a:p>
          <a:p>
            <a:r>
              <a:rPr lang="ru-RU" dirty="0" smtClean="0"/>
              <a:t>То есть, когда прошел февраль, то с начала года прошло          8 недель и </a:t>
            </a:r>
            <a:r>
              <a:rPr lang="ru-RU" u="dbl" dirty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/>
              <a:t> дня. Пишем </a:t>
            </a:r>
            <a:r>
              <a:rPr lang="ru-RU" u="dbl" dirty="0" smtClean="0">
                <a:uFill>
                  <a:solidFill>
                    <a:srgbClr val="B42229"/>
                  </a:solidFill>
                </a:uFill>
              </a:rPr>
              <a:t>3</a:t>
            </a:r>
            <a:r>
              <a:rPr lang="ru-RU" dirty="0" smtClean="0">
                <a:uFill>
                  <a:solidFill>
                    <a:srgbClr val="B42229"/>
                  </a:solidFill>
                </a:uFill>
              </a:rPr>
              <a:t> под </a:t>
            </a:r>
            <a:r>
              <a:rPr lang="en-US" dirty="0" smtClean="0">
                <a:uFill>
                  <a:solidFill>
                    <a:srgbClr val="B42229"/>
                  </a:solidFill>
                </a:uFill>
              </a:rPr>
              <a:t>III.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Как определять день недели, если известно число, месяц и год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64663"/>
            <a:ext cx="8424936" cy="1231106"/>
          </a:xfrm>
          <a:prstGeom prst="rect">
            <a:avLst/>
          </a:prstGeom>
          <a:solidFill>
            <a:srgbClr val="B4222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en-US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II III IV V VI VII VIII IX X XI XII</a:t>
            </a:r>
          </a:p>
          <a:p>
            <a:pPr algn="just"/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31974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0024" y="3723221"/>
            <a:ext cx="432048" cy="661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3</a:t>
            </a:r>
            <a:endParaRPr lang="ru-RU" sz="3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2338</TotalTime>
  <Words>1707</Words>
  <Application>Microsoft Office PowerPoint</Application>
  <PresentationFormat>Экран (4:3)</PresentationFormat>
  <Paragraphs>427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СЧЕТ ВРЕМЕНИ</vt:lpstr>
      <vt:lpstr>В этой работе решались задачи:</vt:lpstr>
      <vt:lpstr>Происхождение слова «календарь»</vt:lpstr>
      <vt:lpstr>История создания календаря</vt:lpstr>
      <vt:lpstr>Число 7 в количестве дней в неделе</vt:lpstr>
      <vt:lpstr>Солнечный календарь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Как определять день недели, если известно число, месяц и год</vt:lpstr>
      <vt:lpstr>Опыт №1</vt:lpstr>
      <vt:lpstr>Опыт №1</vt:lpstr>
      <vt:lpstr>Контактный табель-календарь на 1992 (високосный) год</vt:lpstr>
      <vt:lpstr>Опыт №2</vt:lpstr>
      <vt:lpstr>Опыт №2</vt:lpstr>
      <vt:lpstr>Опыт №2</vt:lpstr>
      <vt:lpstr>Опыт №3</vt:lpstr>
      <vt:lpstr>Контактный табель-календарь на 2015 год</vt:lpstr>
      <vt:lpstr>Контактный табель-календарь на 2015 год</vt:lpstr>
      <vt:lpstr>Контактный табель-календарь на 2015 год</vt:lpstr>
      <vt:lpstr>Вывод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СЧЕТ ВРЕМЕНИ</dc:title>
  <dc:creator>ВАХ</dc:creator>
  <cp:lastModifiedBy>User</cp:lastModifiedBy>
  <cp:revision>69</cp:revision>
  <dcterms:created xsi:type="dcterms:W3CDTF">2014-12-01T17:09:28Z</dcterms:created>
  <dcterms:modified xsi:type="dcterms:W3CDTF">2015-02-23T17:25:41Z</dcterms:modified>
</cp:coreProperties>
</file>