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74" r:id="rId3"/>
    <p:sldId id="257" r:id="rId4"/>
    <p:sldId id="273" r:id="rId5"/>
    <p:sldId id="258" r:id="rId6"/>
    <p:sldId id="260" r:id="rId7"/>
    <p:sldId id="266" r:id="rId8"/>
    <p:sldId id="261" r:id="rId9"/>
    <p:sldId id="262" r:id="rId10"/>
    <p:sldId id="263" r:id="rId11"/>
    <p:sldId id="265" r:id="rId12"/>
    <p:sldId id="264" r:id="rId13"/>
    <p:sldId id="275" r:id="rId14"/>
    <p:sldId id="259" r:id="rId15"/>
    <p:sldId id="267" r:id="rId16"/>
    <p:sldId id="268" r:id="rId17"/>
    <p:sldId id="277" r:id="rId18"/>
    <p:sldId id="279" r:id="rId19"/>
    <p:sldId id="271" r:id="rId20"/>
    <p:sldId id="285" r:id="rId21"/>
    <p:sldId id="283" r:id="rId22"/>
    <p:sldId id="278" r:id="rId23"/>
    <p:sldId id="282" r:id="rId24"/>
    <p:sldId id="281" r:id="rId25"/>
    <p:sldId id="270" r:id="rId26"/>
    <p:sldId id="27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6" autoAdjust="0"/>
  </p:normalViewPr>
  <p:slideViewPr>
    <p:cSldViewPr snapToGrid="0">
      <p:cViewPr varScale="1">
        <p:scale>
          <a:sx n="83" d="100"/>
          <a:sy n="83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D6E63-6A20-4FDF-8CB5-902A726EF578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65188-4971-4C69-BA16-7D65AFFE0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35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65188-4971-4C69-BA16-7D65AFFE081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17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2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29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8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4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72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4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87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1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34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79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7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F5D5-BFBD-47F7-8827-D05C8DA6DC77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BAF8-4688-43E4-BF6A-4B41D97BA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8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jpeg"/><Relationship Id="rId7" Type="http://schemas.microsoft.com/office/2007/relationships/hdphoto" Target="../media/hdphoto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12" Type="http://schemas.openxmlformats.org/officeDocument/2006/relationships/image" Target="../media/image5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23.jpeg"/><Relationship Id="rId5" Type="http://schemas.openxmlformats.org/officeDocument/2006/relationships/image" Target="../media/image30.JPG"/><Relationship Id="rId10" Type="http://schemas.openxmlformats.org/officeDocument/2006/relationships/image" Target="../media/image20.jpeg"/><Relationship Id="rId4" Type="http://schemas.microsoft.com/office/2007/relationships/hdphoto" Target="../media/hdphoto9.wdp"/><Relationship Id="rId9" Type="http://schemas.microsoft.com/office/2007/relationships/hdphoto" Target="../media/hdphoto10.wdp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microsoft.com/office/2007/relationships/hdphoto" Target="../media/hdphoto11.wdp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png"/><Relationship Id="rId15" Type="http://schemas.microsoft.com/office/2007/relationships/hdphoto" Target="../media/hdphoto12.wdp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35.jpe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microsoft.com/office/2007/relationships/hdphoto" Target="../media/hdphoto8.wdp"/><Relationship Id="rId4" Type="http://schemas.openxmlformats.org/officeDocument/2006/relationships/image" Target="../media/image21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9.jpeg"/><Relationship Id="rId18" Type="http://schemas.microsoft.com/office/2007/relationships/hdphoto" Target="../media/hdphoto10.wdp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47.jpeg"/><Relationship Id="rId17" Type="http://schemas.openxmlformats.org/officeDocument/2006/relationships/image" Target="../media/image49.png"/><Relationship Id="rId2" Type="http://schemas.openxmlformats.org/officeDocument/2006/relationships/image" Target="../media/image35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30.JPG"/><Relationship Id="rId5" Type="http://schemas.openxmlformats.org/officeDocument/2006/relationships/image" Target="../media/image66.jpeg"/><Relationship Id="rId15" Type="http://schemas.openxmlformats.org/officeDocument/2006/relationships/image" Target="../media/image71.jpeg"/><Relationship Id="rId10" Type="http://schemas.microsoft.com/office/2007/relationships/hdphoto" Target="../media/hdphoto9.wdp"/><Relationship Id="rId4" Type="http://schemas.openxmlformats.org/officeDocument/2006/relationships/image" Target="../media/image65.jpeg"/><Relationship Id="rId9" Type="http://schemas.openxmlformats.org/officeDocument/2006/relationships/image" Target="../media/image46.png"/><Relationship Id="rId1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15.wdp"/><Relationship Id="rId4" Type="http://schemas.openxmlformats.org/officeDocument/2006/relationships/image" Target="../media/image73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9.wdp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10.wdp"/><Relationship Id="rId7" Type="http://schemas.openxmlformats.org/officeDocument/2006/relationships/image" Target="../media/image8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microsoft.com/office/2007/relationships/hdphoto" Target="../media/hdphoto23.wdp"/><Relationship Id="rId4" Type="http://schemas.openxmlformats.org/officeDocument/2006/relationships/image" Target="../media/image86.png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image" Target="../media/image3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8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microsoft.com/office/2007/relationships/hdphoto" Target="../media/hdphoto25.wdp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microsoft.com/office/2007/relationships/hdphoto" Target="../media/hdphoto4.wdp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1.jpeg"/><Relationship Id="rId7" Type="http://schemas.microsoft.com/office/2007/relationships/hdphoto" Target="../media/hdphoto6.wdp"/><Relationship Id="rId12" Type="http://schemas.openxmlformats.org/officeDocument/2006/relationships/image" Target="../media/image39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68" y="111210"/>
            <a:ext cx="11763632" cy="228600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Исследование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«Выращивание кристаллов различных солей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из водных растворов»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028" y="2619634"/>
            <a:ext cx="11380572" cy="362052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Исследование выполнили: </a:t>
            </a:r>
          </a:p>
          <a:p>
            <a:pPr algn="l"/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Верещагина </a:t>
            </a:r>
            <a:r>
              <a:rPr lang="ru-RU" sz="2800" b="1" dirty="0">
                <a:solidFill>
                  <a:srgbClr val="C00000"/>
                </a:solidFill>
              </a:rPr>
              <a:t>Елизавета, ученица 6 Б класса</a:t>
            </a: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 Ситников </a:t>
            </a:r>
            <a:r>
              <a:rPr lang="ru-RU" sz="2800" b="1" dirty="0">
                <a:solidFill>
                  <a:srgbClr val="C00000"/>
                </a:solidFill>
              </a:rPr>
              <a:t>Сергей, ученик 6 А класса </a:t>
            </a: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                                            Гимназии </a:t>
            </a:r>
            <a:r>
              <a:rPr lang="ru-RU" sz="2800" b="1" dirty="0">
                <a:solidFill>
                  <a:srgbClr val="C00000"/>
                </a:solidFill>
              </a:rPr>
              <a:t>№ 63 Калининского района</a:t>
            </a: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Руководители: </a:t>
            </a:r>
            <a:endParaRPr lang="ru-RU" sz="2800" b="1" dirty="0">
              <a:solidFill>
                <a:srgbClr val="C00000"/>
              </a:solidFill>
            </a:endParaRP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                            Мещерякова </a:t>
            </a:r>
            <a:r>
              <a:rPr lang="ru-RU" sz="2800" b="1" dirty="0">
                <a:solidFill>
                  <a:srgbClr val="C00000"/>
                </a:solidFill>
              </a:rPr>
              <a:t>Ольга Сергеевна,</a:t>
            </a:r>
          </a:p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                            Тришина Ксения Александровна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07" y="93277"/>
            <a:ext cx="6897130" cy="858194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Calibri" panose="020F0502020204030204"/>
              </a:rPr>
              <a:t>Выявленные закономерности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507" y="951471"/>
            <a:ext cx="5624385" cy="53134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Скорость роста </a:t>
            </a:r>
            <a:r>
              <a:rPr lang="ru-RU" b="1" dirty="0" smtClean="0">
                <a:solidFill>
                  <a:srgbClr val="C00000"/>
                </a:solidFill>
              </a:rPr>
              <a:t>поликристаллов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215403"/>
              </p:ext>
            </p:extLst>
          </p:nvPr>
        </p:nvGraphicFramePr>
        <p:xfrm>
          <a:off x="261224" y="1482811"/>
          <a:ext cx="11675402" cy="38762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7701"/>
                <a:gridCol w="5837701"/>
              </a:tblGrid>
              <a:tr h="5954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Группы поликристаллов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Состав группы поликристаллов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4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1.Группа быстрорастущих поликристаллов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Железоаммонийные квасцы, красная кровяная соль, медный купорос, 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5716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2.Группа поликристаллов, растущих со средней скоростью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Железный купорос, кобальтовый купорос, магниевый купорос, никелевый купорос, хромокалиевые квасцы, цинковый купорос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26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3.Группа медленнорастущих поликристаллов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Алюмоаммонийные квасцы, алюмокалиевые квасцы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9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62" y="93276"/>
            <a:ext cx="7045411" cy="746983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Calibri" panose="020F0502020204030204"/>
              </a:rPr>
              <a:t>Выявленные закономерности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287" y="898868"/>
            <a:ext cx="7070124" cy="522159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Скорость роста монокристаллов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убывает: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06627" y="1618735"/>
            <a:ext cx="11257005" cy="780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1894465"/>
            <a:ext cx="1982942" cy="2680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4" y="2001578"/>
            <a:ext cx="1005840" cy="2429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741" y="4772671"/>
            <a:ext cx="172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Красная кровяная соль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796" y="3974798"/>
            <a:ext cx="199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Железо-аммонийные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квасцы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6204" y="4759628"/>
            <a:ext cx="1447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Медный купорос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1094" y="4116635"/>
            <a:ext cx="172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Хромо-калиевые квасцы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8923" y="4130827"/>
            <a:ext cx="2047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Алюмо-аммонийные квасцы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43752" y="4130883"/>
            <a:ext cx="1725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Алюмо-калиевые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квасцы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75" y="2001578"/>
            <a:ext cx="1741510" cy="19205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11" y="2055883"/>
            <a:ext cx="1922074" cy="18697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52" y="2001578"/>
            <a:ext cx="1646999" cy="18909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24" y="2055456"/>
            <a:ext cx="1808998" cy="17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03" y="0"/>
            <a:ext cx="7094838" cy="68519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alibri" panose="020F0502020204030204"/>
              </a:rPr>
              <a:t>Выявленные закономерности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395" y="882907"/>
            <a:ext cx="5000367" cy="546872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Прочность </a:t>
            </a:r>
            <a:r>
              <a:rPr lang="ru-RU" b="1" dirty="0" smtClean="0">
                <a:solidFill>
                  <a:srgbClr val="C00000"/>
                </a:solidFill>
              </a:rPr>
              <a:t>поликристаллов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053543"/>
              </p:ext>
            </p:extLst>
          </p:nvPr>
        </p:nvGraphicFramePr>
        <p:xfrm>
          <a:off x="263611" y="1680519"/>
          <a:ext cx="11635946" cy="28967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18599"/>
                <a:gridCol w="5817347"/>
              </a:tblGrid>
              <a:tr h="413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Группы поликристаллов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Состав группы поликристаллов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1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1.Наиболее прочные поликристаллы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Красная кровяная соль, медный купорос и все квасцы.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1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2.Поликристаллы средней степени прочности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Железный купорос, магниевый купорос, цинковый купорос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1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>
                          <a:effectLst/>
                        </a:rPr>
                        <a:t>3.Наименее прочные поликристаллы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2400" b="1" dirty="0">
                          <a:effectLst/>
                        </a:rPr>
                        <a:t>Кобальтовый купорос, никелевый купорос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172" y="84670"/>
            <a:ext cx="9294341" cy="90204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Защита кристаллов от выветривания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573" y="995261"/>
            <a:ext cx="9393195" cy="93239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Выветриванием называется процесс утрачивания воды кристаллогидратом при нормальных условиях.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" y="1991713"/>
            <a:ext cx="2309357" cy="2010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834" y="341499"/>
            <a:ext cx="1389260" cy="3876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63" y="1445198"/>
            <a:ext cx="1379450" cy="2887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9" y="4330509"/>
            <a:ext cx="1959541" cy="2348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06" y="4734559"/>
            <a:ext cx="2034116" cy="1978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69" y="2209142"/>
            <a:ext cx="1801329" cy="2342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56" y="4569709"/>
            <a:ext cx="2480362" cy="21479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57" y="2142044"/>
            <a:ext cx="2523411" cy="2011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89" y="2559710"/>
            <a:ext cx="1861082" cy="2306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10" y="5142928"/>
            <a:ext cx="2507862" cy="13880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88" y="4449366"/>
            <a:ext cx="1586922" cy="22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5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F:\Бестужевские чтения 2015\Медный купорос.jpg"/>
          <p:cNvPicPr/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2789143"/>
            <a:ext cx="1690301" cy="15110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869" y="1"/>
            <a:ext cx="8182617" cy="98854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Геометрическая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форма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кристаллов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1273"/>
              </p:ext>
            </p:extLst>
          </p:nvPr>
        </p:nvGraphicFramePr>
        <p:xfrm>
          <a:off x="280988" y="1011237"/>
          <a:ext cx="11519715" cy="13241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66956"/>
                <a:gridCol w="1877477"/>
                <a:gridCol w="1893844"/>
                <a:gridCol w="1913718"/>
                <a:gridCol w="1911380"/>
                <a:gridCol w="2056340"/>
              </a:tblGrid>
              <a:tr h="1324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Медный купорос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Красная кровяная соль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Квасцы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Магниевый купорос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Никелевый 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  и 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цинковый купоросы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Железный и кобальтовый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</a:rPr>
                        <a:t>купоросы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21" name="Рисунок 20" descr="F:\Бестужевские чтения 2015\Красная кровяная соль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89" y="2785659"/>
            <a:ext cx="1473148" cy="151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F:\Бестужевские чтения 2015\Квасцы.jpg"/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76" y="2785659"/>
            <a:ext cx="1572002" cy="151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D:\2014-2015 учебный год\Удивительный мир кристаллов\купоросы.png"/>
          <p:cNvPicPr/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02" y="2718838"/>
            <a:ext cx="1034552" cy="157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D:\2014-2015 учебный год\Бестужевские чтения\6739_001 — копия.jpg"/>
          <p:cNvPicPr/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378" y="2785659"/>
            <a:ext cx="1594398" cy="156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D:\2014-2015 учебный год\Бестужевские чтения\6739_002 — копия.jpg"/>
          <p:cNvPicPr/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79" y="2889897"/>
            <a:ext cx="1469732" cy="121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6385" y="4846266"/>
            <a:ext cx="2190554" cy="1473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16" y="4659486"/>
            <a:ext cx="2121219" cy="1846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44" y="4596714"/>
            <a:ext cx="1763604" cy="2113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895" y="4297970"/>
            <a:ext cx="999592" cy="23801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3" y="4486105"/>
            <a:ext cx="869124" cy="2099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24" y="4659486"/>
            <a:ext cx="1602294" cy="17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4" y="86497"/>
            <a:ext cx="8180173" cy="82790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Процесс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выветривания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кристаллов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49" y="914400"/>
            <a:ext cx="7685902" cy="59312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Кристаллы, не подверженные выветриванию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9" y="1684124"/>
            <a:ext cx="2140202" cy="1853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86" y="3501062"/>
            <a:ext cx="1165727" cy="2140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0251" y="3356317"/>
            <a:ext cx="1005840" cy="2429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72" y="1684124"/>
            <a:ext cx="2220999" cy="1770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084" y="5276336"/>
            <a:ext cx="1791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Красная кровяная соль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8198" y="5276336"/>
            <a:ext cx="172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Медный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купорос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0040" y="3652743"/>
            <a:ext cx="2508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Алюмокалиевые квасцы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46158" y="3514033"/>
            <a:ext cx="3064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Алюмоаммониевые квасцы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52" y="1563639"/>
            <a:ext cx="1646999" cy="1890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80" y="1624045"/>
            <a:ext cx="1808998" cy="17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61" y="63967"/>
            <a:ext cx="8068057" cy="71669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Процесс 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выветривания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кристаллов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35" y="824727"/>
            <a:ext cx="7292546" cy="5839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Кристаллы, подверженные выветриванию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8" y="2978200"/>
            <a:ext cx="1863007" cy="1621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18" y="2784956"/>
            <a:ext cx="1961924" cy="1344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18" y="4242665"/>
            <a:ext cx="1996396" cy="1385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5" y="4657616"/>
            <a:ext cx="1884332" cy="1222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2449" y="3720619"/>
            <a:ext cx="1912739" cy="1385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7" y="3495505"/>
            <a:ext cx="1222581" cy="17732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87" y="136470"/>
            <a:ext cx="1160086" cy="32373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61" y="378784"/>
            <a:ext cx="1087120" cy="22758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04" y="1479988"/>
            <a:ext cx="1485082" cy="17798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502" y="3515721"/>
            <a:ext cx="1473174" cy="14894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00" y="2873092"/>
            <a:ext cx="2367222" cy="27549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076" y="5994988"/>
            <a:ext cx="1802353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Никелевый купорос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6053" y="5005172"/>
            <a:ext cx="180235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Магниевый купорос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0928" y="5703352"/>
            <a:ext cx="1802353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Железный купорос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83281" y="5706087"/>
            <a:ext cx="206492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Кобальтовый купорос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20816" y="5394824"/>
            <a:ext cx="201912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Железо-аммониевые квасцы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5703" y="5628083"/>
            <a:ext cx="180235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E3A42"/>
                </a:solidFill>
              </a:rPr>
              <a:t>Хромо-калиевые квасцы</a:t>
            </a:r>
            <a:endParaRPr lang="ru-RU" sz="2400" b="1" dirty="0">
              <a:solidFill>
                <a:srgbClr val="7E3A42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234" y="1147109"/>
            <a:ext cx="1312055" cy="20575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71" y="1288683"/>
            <a:ext cx="1538140" cy="149627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46" y="1437413"/>
            <a:ext cx="1434082" cy="18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61" y="198055"/>
            <a:ext cx="6907926" cy="2395116"/>
          </a:xfrm>
        </p:spPr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Поверхностное покрытие кристалла лаком – </a:t>
            </a:r>
            <a:br>
              <a:rPr lang="ru-RU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один из способов механической защиты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37" y="4183468"/>
            <a:ext cx="1645319" cy="2386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78" y="4396547"/>
            <a:ext cx="2516820" cy="225013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634136" y="4396547"/>
            <a:ext cx="543697" cy="54369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90439" y="5619702"/>
            <a:ext cx="543697" cy="54369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72105" y="4795873"/>
            <a:ext cx="543697" cy="54369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22" y="4330422"/>
            <a:ext cx="1861082" cy="2306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0" y="69815"/>
            <a:ext cx="4668520" cy="4257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1071" y="5331141"/>
            <a:ext cx="3701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Вывод: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способ защиты неэффективен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669" y="3285230"/>
            <a:ext cx="5683747" cy="95410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Эксперимент с кристаллами кобальтового купороса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86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2" y="1650024"/>
            <a:ext cx="3427292" cy="2983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18" y="3141904"/>
            <a:ext cx="4599609" cy="2983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182" y="217369"/>
            <a:ext cx="5683747" cy="95410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Эксперимент с кристаллами никелевого купороса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439" y="432487"/>
            <a:ext cx="5192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Время эксперимента: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конец июля 2014 года;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начало августа 2014 года;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начало сентября 2014 года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692" y="1764337"/>
            <a:ext cx="506627" cy="7078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7535" y="3141904"/>
            <a:ext cx="506627" cy="7078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7298" y="2502211"/>
            <a:ext cx="506627" cy="7078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281" y="5022067"/>
            <a:ext cx="3182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Вывод: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способ защиты неэффективен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90" y="3421867"/>
            <a:ext cx="374381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5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42" y="110423"/>
            <a:ext cx="11716266" cy="124490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Помещение </a:t>
            </a:r>
            <a:r>
              <a:rPr lang="ru-RU" sz="4000" b="1" dirty="0">
                <a:solidFill>
                  <a:srgbClr val="C00000"/>
                </a:solidFill>
              </a:rPr>
              <a:t>кристаллов в лак или </a:t>
            </a:r>
            <a:r>
              <a:rPr lang="ru-RU" sz="4000" b="1" dirty="0" smtClean="0">
                <a:solidFill>
                  <a:srgbClr val="C00000"/>
                </a:solidFill>
              </a:rPr>
              <a:t>растворитель – второй путь механической защиты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2" y="1355326"/>
            <a:ext cx="7677407" cy="2906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9" y="4261713"/>
            <a:ext cx="4744081" cy="2490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49" y="1475934"/>
            <a:ext cx="2556299" cy="36823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9473" y="4967471"/>
            <a:ext cx="926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?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6933" y="3834809"/>
            <a:ext cx="926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?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221" y="4383606"/>
            <a:ext cx="2699985" cy="22467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Помещенные в лак кристаллы  железоаммониевых квасцов частично обесцветились, окрасив лак в более интенсивный цвет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9406" y="5158248"/>
            <a:ext cx="3366316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Помещенные в растворитель кристаллы магниевого купороса потеряли прозрачность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57" y="0"/>
            <a:ext cx="5935362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«1 000 лет за 10 дней»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19" y="177019"/>
            <a:ext cx="5696382" cy="3402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2" y="1325563"/>
            <a:ext cx="3529917" cy="3098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" y="3418442"/>
            <a:ext cx="3097013" cy="3285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33" y="3581722"/>
            <a:ext cx="3334304" cy="3161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5" y="1077737"/>
            <a:ext cx="1936009" cy="2203350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91" y="4957773"/>
            <a:ext cx="2303839" cy="172788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2987" y="4802584"/>
            <a:ext cx="2152079" cy="1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9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227965"/>
            <a:ext cx="9928860" cy="1155065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+mn-lt"/>
              </a:rPr>
              <a:t>Химическая защита кристаллов - </a:t>
            </a:r>
            <a:r>
              <a:rPr lang="ru-RU" sz="3200" b="1" dirty="0">
                <a:solidFill>
                  <a:srgbClr val="C00000"/>
                </a:solidFill>
              </a:rPr>
              <a:t>«обращивание» кристалла слоем вещества, не подверженного выветриванию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887" y="1418357"/>
            <a:ext cx="5692303" cy="209486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Изоморфизм - это изменение химического состава кристалла при сохранении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его </a:t>
            </a:r>
            <a:r>
              <a:rPr lang="ru-RU" b="1" dirty="0">
                <a:solidFill>
                  <a:srgbClr val="C00000"/>
                </a:solidFill>
              </a:rPr>
              <a:t>кристаллической </a:t>
            </a:r>
            <a:r>
              <a:rPr lang="ru-RU" b="1" dirty="0" smtClean="0">
                <a:solidFill>
                  <a:srgbClr val="C00000"/>
                </a:solidFill>
              </a:rPr>
              <a:t>              структуры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39" y="2423083"/>
            <a:ext cx="3869218" cy="400507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14" y="896084"/>
            <a:ext cx="3495896" cy="55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4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832" y="167418"/>
            <a:ext cx="9479692" cy="9446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Выращивание изоморфных кристаллов – путь химической защиты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7181" y="1537840"/>
            <a:ext cx="6215449" cy="310854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мешивание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насыщенных растворов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хромокалиевых квасцов и алюмокалиевых квасцов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вырастают изоморфные кристаллы сиреневого цвета,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не подверженные выветриванию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8464" y="4932725"/>
            <a:ext cx="3076832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Выявление «пропорции </a:t>
            </a:r>
            <a:r>
              <a:rPr lang="ru-RU" sz="2800" b="1" dirty="0">
                <a:solidFill>
                  <a:srgbClr val="C00000"/>
                </a:solidFill>
              </a:rPr>
              <a:t>выветривания»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9" y="1548036"/>
            <a:ext cx="3597511" cy="3401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26" y="4434937"/>
            <a:ext cx="1972255" cy="2032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759" y="5105041"/>
            <a:ext cx="301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Соотношение 1\6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4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735" y="76405"/>
            <a:ext cx="7082481" cy="821124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Пути</a:t>
            </a:r>
            <a:r>
              <a:rPr lang="ru-RU" sz="4000" b="1" dirty="0">
                <a:solidFill>
                  <a:srgbClr val="C00000"/>
                </a:solidFill>
                <a:latin typeface="Calibri"/>
              </a:rPr>
              <a:t> защиты от выветривания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4611" y="2615042"/>
            <a:ext cx="5900352" cy="111084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люмокалиевыми квасцами;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Алюмоаммониевыми квасцами.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0908" y="976185"/>
            <a:ext cx="5362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Химическая защита кристалла железоаммониевых квасцов: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7210" y="791517"/>
            <a:ext cx="729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8389" y="791518"/>
            <a:ext cx="729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" y="777895"/>
            <a:ext cx="2235355" cy="2907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84" y="157012"/>
            <a:ext cx="2676781" cy="2614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1" y="3812382"/>
            <a:ext cx="2780847" cy="2908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17" y="3788576"/>
            <a:ext cx="2879967" cy="2955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02" y="3819896"/>
            <a:ext cx="2984059" cy="2942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40" y="3788576"/>
            <a:ext cx="3121047" cy="29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5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76" y="185765"/>
            <a:ext cx="7681784" cy="72904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Изоморфные кристаллы купоросов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90" y="1133197"/>
            <a:ext cx="1617492" cy="1970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6" y="1122183"/>
            <a:ext cx="1598984" cy="1981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11" y="875047"/>
            <a:ext cx="887193" cy="2475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2976" y="1471613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8297" y="1471612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04" y="3417389"/>
            <a:ext cx="2702449" cy="32008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5" y="3382929"/>
            <a:ext cx="1994114" cy="33659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17" y="5253583"/>
            <a:ext cx="1717517" cy="14952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62020" y="4237920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28" y="3382930"/>
            <a:ext cx="1979680" cy="32353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55" y="4937944"/>
            <a:ext cx="1222042" cy="16610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05490" y="4137387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81" y="5253583"/>
            <a:ext cx="2465597" cy="13646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487297" y="914814"/>
            <a:ext cx="2420356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Кобальтовый и магниевый  купоросы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68291" y="3572452"/>
            <a:ext cx="2137719" cy="13849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Никелевый и цинковый купоросы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95979" y="407773"/>
            <a:ext cx="2603578" cy="267765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Изоморфные кристаллы выветриваются так же,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как и чистые кристаллы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861723"/>
              </p:ext>
            </p:extLst>
          </p:nvPr>
        </p:nvGraphicFramePr>
        <p:xfrm>
          <a:off x="135925" y="951467"/>
          <a:ext cx="11924271" cy="5148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4757"/>
                <a:gridCol w="3974757"/>
                <a:gridCol w="3974757"/>
              </a:tblGrid>
              <a:tr h="5931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Кристалл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Химическая защита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Механическая защита</a:t>
                      </a:r>
                      <a:endParaRPr lang="ru-RU" dirty="0"/>
                    </a:p>
                  </a:txBody>
                  <a:tcPr/>
                </a:tc>
              </a:tr>
              <a:tr h="9514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Железоаммониевые квасцы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Железный купорос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Кобальтовый купорос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Магниевый купорос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Никелевый купорос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Хромокалиевые квасцы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6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Цинковый купорос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45111" y="23485"/>
            <a:ext cx="2728784" cy="858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Выводы</a:t>
            </a:r>
            <a:endParaRPr lang="ru-RU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9838038" y="4324867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7"/>
          <p:cNvSpPr/>
          <p:nvPr/>
        </p:nvSpPr>
        <p:spPr>
          <a:xfrm>
            <a:off x="9840097" y="3682315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8"/>
          <p:cNvSpPr/>
          <p:nvPr/>
        </p:nvSpPr>
        <p:spPr>
          <a:xfrm>
            <a:off x="9842156" y="3089190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люс 9"/>
          <p:cNvSpPr/>
          <p:nvPr/>
        </p:nvSpPr>
        <p:spPr>
          <a:xfrm>
            <a:off x="9840097" y="2496065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9840097" y="1688756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люс 12"/>
          <p:cNvSpPr/>
          <p:nvPr/>
        </p:nvSpPr>
        <p:spPr>
          <a:xfrm>
            <a:off x="9838038" y="5498760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люс 13"/>
          <p:cNvSpPr/>
          <p:nvPr/>
        </p:nvSpPr>
        <p:spPr>
          <a:xfrm>
            <a:off x="9838038" y="4930349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люс 14"/>
          <p:cNvSpPr/>
          <p:nvPr/>
        </p:nvSpPr>
        <p:spPr>
          <a:xfrm>
            <a:off x="5702643" y="4896668"/>
            <a:ext cx="654908" cy="593125"/>
          </a:xfrm>
          <a:prstGeom prst="mathPlus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5653218" y="2355412"/>
            <a:ext cx="774355" cy="774121"/>
          </a:xfrm>
          <a:prstGeom prst="mathMinus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инус 20"/>
          <p:cNvSpPr/>
          <p:nvPr/>
        </p:nvSpPr>
        <p:spPr>
          <a:xfrm>
            <a:off x="5653218" y="3019984"/>
            <a:ext cx="774355" cy="774121"/>
          </a:xfrm>
          <a:prstGeom prst="mathMinus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5636742" y="3591816"/>
            <a:ext cx="774355" cy="774121"/>
          </a:xfrm>
          <a:prstGeom prst="mathMinus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>
            <a:off x="5622326" y="4146839"/>
            <a:ext cx="774355" cy="774121"/>
          </a:xfrm>
          <a:prstGeom prst="mathMinus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5653218" y="5408261"/>
            <a:ext cx="774355" cy="774121"/>
          </a:xfrm>
          <a:prstGeom prst="mathMinus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86052" y="1453511"/>
            <a:ext cx="5774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?</a:t>
            </a:r>
            <a:endParaRPr lang="ru-RU" sz="6600" b="1" cap="none" spc="0" dirty="0">
              <a:ln w="28575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1396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649" y="87828"/>
            <a:ext cx="7043351" cy="72904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Исследование продолжается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326" y="528766"/>
            <a:ext cx="11880488" cy="2372238"/>
          </a:xfrm>
        </p:spPr>
        <p:txBody>
          <a:bodyPr>
            <a:normAutofit/>
          </a:bodyPr>
          <a:lstStyle/>
          <a:p>
            <a:pPr marL="0" lvl="0" indent="358775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Задача:</a:t>
            </a:r>
          </a:p>
          <a:p>
            <a:pPr marL="0" lvl="0" indent="358775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Вырастить </a:t>
            </a:r>
            <a:r>
              <a:rPr lang="ru-RU" b="1" dirty="0">
                <a:solidFill>
                  <a:srgbClr val="C00000"/>
                </a:solidFill>
              </a:rPr>
              <a:t>кристаллы из смешанных растворов </a:t>
            </a:r>
            <a:r>
              <a:rPr lang="ru-RU" b="1" dirty="0" smtClean="0">
                <a:solidFill>
                  <a:srgbClr val="C00000"/>
                </a:solidFill>
              </a:rPr>
              <a:t>купоросов </a:t>
            </a:r>
            <a:r>
              <a:rPr lang="ru-RU" b="1" dirty="0">
                <a:solidFill>
                  <a:srgbClr val="C00000"/>
                </a:solidFill>
              </a:rPr>
              <a:t>разных типов </a:t>
            </a:r>
            <a:r>
              <a:rPr lang="ru-RU" b="1" dirty="0" smtClean="0">
                <a:solidFill>
                  <a:srgbClr val="C00000"/>
                </a:solidFill>
              </a:rPr>
              <a:t>(</a:t>
            </a:r>
            <a:r>
              <a:rPr lang="ru-RU" b="1" dirty="0" err="1" smtClean="0">
                <a:solidFill>
                  <a:srgbClr val="C00000"/>
                </a:solidFill>
              </a:rPr>
              <a:t>пятиводного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медного купороса и </a:t>
            </a:r>
            <a:r>
              <a:rPr lang="ru-RU" b="1" dirty="0" err="1">
                <a:solidFill>
                  <a:srgbClr val="C00000"/>
                </a:solidFill>
              </a:rPr>
              <a:t>семиводных</a:t>
            </a:r>
            <a:r>
              <a:rPr lang="ru-RU" b="1" dirty="0">
                <a:solidFill>
                  <a:srgbClr val="C00000"/>
                </a:solidFill>
              </a:rPr>
              <a:t> купоросов</a:t>
            </a:r>
            <a:r>
              <a:rPr lang="ru-RU" b="1" dirty="0" smtClean="0">
                <a:solidFill>
                  <a:srgbClr val="C00000"/>
                </a:solidFill>
              </a:rPr>
              <a:t>), называющихся </a:t>
            </a:r>
            <a:r>
              <a:rPr lang="ru-RU" b="1" dirty="0" err="1" smtClean="0">
                <a:solidFill>
                  <a:srgbClr val="C00000"/>
                </a:solidFill>
              </a:rPr>
              <a:t>шенитами</a:t>
            </a:r>
            <a:r>
              <a:rPr lang="ru-RU" b="1" dirty="0" smtClean="0">
                <a:solidFill>
                  <a:srgbClr val="C00000"/>
                </a:solidFill>
              </a:rPr>
              <a:t>. Рассмотреть влияние состава смешанных растворов на возможное изменение свойства выветривания. 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20" y="3064476"/>
            <a:ext cx="1411488" cy="2954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9" y="3364149"/>
            <a:ext cx="2954892" cy="2355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2406" y="3964624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4856" y="3904083"/>
            <a:ext cx="69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41635" y="2824555"/>
            <a:ext cx="699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9" y="3268315"/>
            <a:ext cx="3037193" cy="253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6621" y="508340"/>
            <a:ext cx="7572907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57150">
                  <a:solidFill>
                    <a:srgbClr val="C0000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/>
              </a:rPr>
              <a:t>Спасибо</a:t>
            </a:r>
          </a:p>
          <a:p>
            <a:pPr algn="ctr"/>
            <a:r>
              <a:rPr lang="ru-RU" sz="12000" b="1" dirty="0" smtClean="0">
                <a:ln w="57150">
                  <a:solidFill>
                    <a:srgbClr val="C0000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</a:rPr>
              <a:t>за</a:t>
            </a:r>
          </a:p>
          <a:p>
            <a:pPr algn="ctr"/>
            <a:r>
              <a:rPr lang="ru-RU" sz="12000" b="1" cap="none" spc="0" dirty="0" smtClean="0">
                <a:ln w="57150">
                  <a:solidFill>
                    <a:srgbClr val="C00000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/>
              </a:rPr>
              <a:t>внимание!</a:t>
            </a:r>
            <a:endParaRPr lang="ru-RU" sz="12000" b="1" cap="none" spc="0" dirty="0">
              <a:ln w="57150">
                <a:solidFill>
                  <a:srgbClr val="C00000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74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67" y="142704"/>
            <a:ext cx="11771871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Цель работы: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определение возможностей выращивания кристаллов различных солей из водных растворов и их последующего сохранения.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270" y="1825625"/>
            <a:ext cx="11401168" cy="4785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Задачи</a:t>
            </a:r>
            <a:r>
              <a:rPr lang="ru-RU" sz="3200" dirty="0">
                <a:solidFill>
                  <a:srgbClr val="C00000"/>
                </a:solidFill>
              </a:rPr>
              <a:t>: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Изучить геометрические формы кристаллов, выращиваемых из водных растворов солей;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Определить возможность выращивания монокристаллов из водных растворов различных солей;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Изучить влияние температуры на насыщение растворов солей; сравнить влияние температуры на насыщение водных растворов различных солей;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Изучить свойство выветривания при сохранении выращенных кристаллов; найти пути сохранения кристаллов от выветривания.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3248" y="927431"/>
            <a:ext cx="6628625" cy="4971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51" y="191723"/>
            <a:ext cx="3062481" cy="2839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1433"/>
            <a:ext cx="4835917" cy="3796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00" y="191723"/>
            <a:ext cx="2551668" cy="27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311017"/>
              </p:ext>
            </p:extLst>
          </p:nvPr>
        </p:nvGraphicFramePr>
        <p:xfrm>
          <a:off x="447832" y="349768"/>
          <a:ext cx="7376303" cy="63093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34776"/>
                <a:gridCol w="3541527"/>
              </a:tblGrid>
              <a:tr h="506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Название соли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Химическая формула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Алюмоаммониевые 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квасцы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NH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Al(SO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)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•12H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Алюмокалиевые квасцы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KAl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(SO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)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•12H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Железоаммониевые квасцы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NH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Fe(SO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)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•12H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Хромокалиевые квасцы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KCr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(SO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)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•12H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Железный купорос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FeSO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•7H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Кобальтовый купорос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CoSO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•7H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Магниевый купорос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MgSO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•7H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Медный купорос</a:t>
                      </a:r>
                      <a:endParaRPr lang="ru-RU" sz="23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CuSO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•5H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Никелевый купорос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NiSO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•7H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Цинковый купорос</a:t>
                      </a:r>
                      <a:endParaRPr lang="ru-RU" sz="23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ZnSO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4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•7H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2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O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Красная кровяная соль</a:t>
                      </a:r>
                      <a:endParaRPr lang="ru-RU" sz="23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K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3</a:t>
                      </a:r>
                      <a:r>
                        <a:rPr lang="ru-RU" sz="23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Fe(CN)</a:t>
                      </a:r>
                      <a:r>
                        <a:rPr lang="ru-RU" sz="2300" baseline="-25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6</a:t>
                      </a:r>
                      <a:endParaRPr lang="ru-RU" sz="23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78" marR="473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52632" y="-160639"/>
            <a:ext cx="677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Соли, взятые для исследования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44" y="162527"/>
            <a:ext cx="3384069" cy="3851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18" y="4172465"/>
            <a:ext cx="37033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65" y="0"/>
            <a:ext cx="11543270" cy="84583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Выращивание монокристаллов и поликристаллов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325216"/>
              </p:ext>
            </p:extLst>
          </p:nvPr>
        </p:nvGraphicFramePr>
        <p:xfrm>
          <a:off x="324365" y="1088687"/>
          <a:ext cx="11543269" cy="56742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33459"/>
                <a:gridCol w="2889414"/>
                <a:gridCol w="2548918"/>
                <a:gridCol w="2371478"/>
              </a:tblGrid>
              <a:tr h="620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Название соли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Количество </a:t>
                      </a:r>
                      <a:r>
                        <a:rPr lang="ru-RU" sz="2400" b="1" dirty="0" smtClean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соли     на 100 мл воды, </a:t>
                      </a:r>
                      <a:r>
                        <a:rPr lang="ru-RU" sz="2400" b="1" dirty="0" err="1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гр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Цвет соли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Цвет раствора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97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Алюмоаммониевые </a:t>
                      </a:r>
                      <a:r>
                        <a:rPr lang="ru-RU" sz="2400" b="1" dirty="0">
                          <a:effectLst/>
                        </a:rPr>
                        <a:t>квасцы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29.9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Белый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Бесцветный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0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Алюмокалиевые квасцы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24.25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Белый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Бесцветный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30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Железо сернокислое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70.75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Светло-зеленый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Зеленый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97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Железоаммонийные квасцы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69.1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Серый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Грязно-желтый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5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Кобальт сернокислый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61.25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Оранжевый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Гранатовый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Магниевый купорос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62,2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Белый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Бесцветный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Медный купорос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43.75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Сапфировый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Сапфировый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Никель сернокислый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86.5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Изумрудный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Изумрудный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6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Хромокалиевые квасцы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46.9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Темно-синий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Черный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3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Цинковый купорос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ln>
                            <a:solidFill>
                              <a:srgbClr val="FF0000"/>
                            </a:solidFill>
                          </a:ln>
                          <a:effectLst/>
                        </a:rPr>
                        <a:t>68,4</a:t>
                      </a:r>
                      <a:endParaRPr lang="ru-RU" sz="2400" b="1" dirty="0">
                        <a:ln>
                          <a:solidFill>
                            <a:srgbClr val="FF0000"/>
                          </a:solidFill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effectLst/>
                        </a:rPr>
                        <a:t>Белый</a:t>
                      </a:r>
                      <a:endParaRPr lang="ru-RU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</a:rPr>
                        <a:t>Бесцветный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56604" y="594922"/>
            <a:ext cx="391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Температура воды 37</a:t>
            </a:r>
            <a:r>
              <a:rPr lang="ru-RU" sz="2800" b="1" baseline="30000" dirty="0" smtClean="0">
                <a:solidFill>
                  <a:srgbClr val="C00000"/>
                </a:solidFill>
              </a:rPr>
              <a:t>0</a:t>
            </a:r>
            <a:r>
              <a:rPr lang="ru-RU" sz="2800" b="1" dirty="0" smtClean="0">
                <a:solidFill>
                  <a:srgbClr val="C00000"/>
                </a:solidFill>
              </a:rPr>
              <a:t>С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304" y="584226"/>
            <a:ext cx="677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Приготовление насыщенных растворов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32" y="1"/>
            <a:ext cx="5433197" cy="1713610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+mn-lt"/>
              </a:rPr>
              <a:t>Влияние </a:t>
            </a:r>
            <a:r>
              <a:rPr lang="ru-RU" sz="3800" b="1" dirty="0">
                <a:solidFill>
                  <a:srgbClr val="C00000"/>
                </a:solidFill>
                <a:latin typeface="+mn-lt"/>
              </a:rPr>
              <a:t>температуры на насыщение </a:t>
            </a:r>
            <a:r>
              <a:rPr lang="ru-RU" sz="3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800" b="1" dirty="0" smtClean="0">
                <a:solidFill>
                  <a:srgbClr val="C00000"/>
                </a:solidFill>
                <a:latin typeface="+mn-lt"/>
              </a:rPr>
              <a:t>растворов </a:t>
            </a:r>
            <a:r>
              <a:rPr lang="ru-RU" sz="3800" b="1" dirty="0">
                <a:solidFill>
                  <a:srgbClr val="C00000"/>
                </a:solidFill>
                <a:latin typeface="+mn-lt"/>
              </a:rPr>
              <a:t>солей</a:t>
            </a:r>
            <a:endParaRPr lang="ru-RU" sz="3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2627364" y="2087481"/>
            <a:ext cx="17780" cy="36362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645144" y="5723753"/>
            <a:ext cx="5102542" cy="149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Дуга 27"/>
          <p:cNvSpPr/>
          <p:nvPr/>
        </p:nvSpPr>
        <p:spPr>
          <a:xfrm rot="5400000">
            <a:off x="4904329" y="2990546"/>
            <a:ext cx="685938" cy="2575479"/>
          </a:xfrm>
          <a:custGeom>
            <a:avLst/>
            <a:gdLst>
              <a:gd name="connsiteX0" fmla="*/ 400050 w 800100"/>
              <a:gd name="connsiteY0" fmla="*/ 0 h 3500755"/>
              <a:gd name="connsiteX1" fmla="*/ 800100 w 800100"/>
              <a:gd name="connsiteY1" fmla="*/ 1750378 h 3500755"/>
              <a:gd name="connsiteX2" fmla="*/ 400050 w 800100"/>
              <a:gd name="connsiteY2" fmla="*/ 1750378 h 3500755"/>
              <a:gd name="connsiteX3" fmla="*/ 400050 w 800100"/>
              <a:gd name="connsiteY3" fmla="*/ 0 h 3500755"/>
              <a:gd name="connsiteX0" fmla="*/ 400050 w 800100"/>
              <a:gd name="connsiteY0" fmla="*/ 0 h 3500755"/>
              <a:gd name="connsiteX1" fmla="*/ 800100 w 800100"/>
              <a:gd name="connsiteY1" fmla="*/ 1750378 h 3500755"/>
              <a:gd name="connsiteX0" fmla="*/ 16930 w 416980"/>
              <a:gd name="connsiteY0" fmla="*/ 101601 h 1851979"/>
              <a:gd name="connsiteX1" fmla="*/ 416980 w 416980"/>
              <a:gd name="connsiteY1" fmla="*/ 1851979 h 1851979"/>
              <a:gd name="connsiteX2" fmla="*/ 16930 w 416980"/>
              <a:gd name="connsiteY2" fmla="*/ 1851979 h 1851979"/>
              <a:gd name="connsiteX3" fmla="*/ 16930 w 416980"/>
              <a:gd name="connsiteY3" fmla="*/ 101601 h 1851979"/>
              <a:gd name="connsiteX0" fmla="*/ 0 w 416980"/>
              <a:gd name="connsiteY0" fmla="*/ 0 h 1851979"/>
              <a:gd name="connsiteX1" fmla="*/ 416980 w 416980"/>
              <a:gd name="connsiteY1" fmla="*/ 1851979 h 1851979"/>
              <a:gd name="connsiteX0" fmla="*/ 16930 w 416980"/>
              <a:gd name="connsiteY0" fmla="*/ 101601 h 1851979"/>
              <a:gd name="connsiteX1" fmla="*/ 416980 w 416980"/>
              <a:gd name="connsiteY1" fmla="*/ 1851979 h 1851979"/>
              <a:gd name="connsiteX2" fmla="*/ 16930 w 416980"/>
              <a:gd name="connsiteY2" fmla="*/ 1851979 h 1851979"/>
              <a:gd name="connsiteX3" fmla="*/ 16930 w 416980"/>
              <a:gd name="connsiteY3" fmla="*/ 101601 h 1851979"/>
              <a:gd name="connsiteX0" fmla="*/ 0 w 416980"/>
              <a:gd name="connsiteY0" fmla="*/ 0 h 1851979"/>
              <a:gd name="connsiteX1" fmla="*/ 416980 w 416980"/>
              <a:gd name="connsiteY1" fmla="*/ 1851979 h 185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6980" h="1851979" stroke="0" extrusionOk="0">
                <a:moveTo>
                  <a:pt x="16930" y="101601"/>
                </a:moveTo>
                <a:cubicBezTo>
                  <a:pt x="237872" y="101601"/>
                  <a:pt x="416980" y="885272"/>
                  <a:pt x="416980" y="1851979"/>
                </a:cubicBezTo>
                <a:lnTo>
                  <a:pt x="16930" y="1851979"/>
                </a:lnTo>
                <a:lnTo>
                  <a:pt x="16930" y="101601"/>
                </a:lnTo>
                <a:close/>
              </a:path>
              <a:path w="416980" h="1851979" fill="none">
                <a:moveTo>
                  <a:pt x="0" y="0"/>
                </a:moveTo>
                <a:cubicBezTo>
                  <a:pt x="144665" y="254044"/>
                  <a:pt x="416980" y="885272"/>
                  <a:pt x="416980" y="1851979"/>
                </a:cubicBez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Дуга 28"/>
          <p:cNvSpPr/>
          <p:nvPr/>
        </p:nvSpPr>
        <p:spPr>
          <a:xfrm rot="3604640">
            <a:off x="4347243" y="1630116"/>
            <a:ext cx="820420" cy="2601591"/>
          </a:xfrm>
          <a:custGeom>
            <a:avLst/>
            <a:gdLst>
              <a:gd name="connsiteX0" fmla="*/ 820420 w 1640840"/>
              <a:gd name="connsiteY0" fmla="*/ 0 h 3331210"/>
              <a:gd name="connsiteX1" fmla="*/ 1640840 w 1640840"/>
              <a:gd name="connsiteY1" fmla="*/ 1665605 h 3331210"/>
              <a:gd name="connsiteX2" fmla="*/ 820420 w 1640840"/>
              <a:gd name="connsiteY2" fmla="*/ 1665605 h 3331210"/>
              <a:gd name="connsiteX3" fmla="*/ 820420 w 1640840"/>
              <a:gd name="connsiteY3" fmla="*/ 0 h 3331210"/>
              <a:gd name="connsiteX0" fmla="*/ 820420 w 1640840"/>
              <a:gd name="connsiteY0" fmla="*/ 0 h 3331210"/>
              <a:gd name="connsiteX1" fmla="*/ 1640840 w 1640840"/>
              <a:gd name="connsiteY1" fmla="*/ 1665605 h 3331210"/>
              <a:gd name="connsiteX0" fmla="*/ 0 w 820420"/>
              <a:gd name="connsiteY0" fmla="*/ 169673 h 1835279"/>
              <a:gd name="connsiteX1" fmla="*/ 820420 w 820420"/>
              <a:gd name="connsiteY1" fmla="*/ 1835278 h 1835279"/>
              <a:gd name="connsiteX2" fmla="*/ 0 w 820420"/>
              <a:gd name="connsiteY2" fmla="*/ 1835278 h 1835279"/>
              <a:gd name="connsiteX3" fmla="*/ 0 w 820420"/>
              <a:gd name="connsiteY3" fmla="*/ 169673 h 1835279"/>
              <a:gd name="connsiteX0" fmla="*/ 146500 w 820420"/>
              <a:gd name="connsiteY0" fmla="*/ 0 h 1835279"/>
              <a:gd name="connsiteX1" fmla="*/ 820420 w 820420"/>
              <a:gd name="connsiteY1" fmla="*/ 1835278 h 1835279"/>
              <a:gd name="connsiteX0" fmla="*/ 0 w 820420"/>
              <a:gd name="connsiteY0" fmla="*/ 169673 h 1835278"/>
              <a:gd name="connsiteX1" fmla="*/ 820420 w 820420"/>
              <a:gd name="connsiteY1" fmla="*/ 1835278 h 1835278"/>
              <a:gd name="connsiteX2" fmla="*/ 0 w 820420"/>
              <a:gd name="connsiteY2" fmla="*/ 1835278 h 1835278"/>
              <a:gd name="connsiteX3" fmla="*/ 0 w 820420"/>
              <a:gd name="connsiteY3" fmla="*/ 169673 h 1835278"/>
              <a:gd name="connsiteX0" fmla="*/ 146500 w 820420"/>
              <a:gd name="connsiteY0" fmla="*/ 0 h 1835278"/>
              <a:gd name="connsiteX1" fmla="*/ 820420 w 820420"/>
              <a:gd name="connsiteY1" fmla="*/ 1835278 h 1835278"/>
              <a:gd name="connsiteX0" fmla="*/ 0 w 820420"/>
              <a:gd name="connsiteY0" fmla="*/ 247097 h 1912702"/>
              <a:gd name="connsiteX1" fmla="*/ 820420 w 820420"/>
              <a:gd name="connsiteY1" fmla="*/ 1912702 h 1912702"/>
              <a:gd name="connsiteX2" fmla="*/ 0 w 820420"/>
              <a:gd name="connsiteY2" fmla="*/ 1912702 h 1912702"/>
              <a:gd name="connsiteX3" fmla="*/ 0 w 820420"/>
              <a:gd name="connsiteY3" fmla="*/ 247097 h 1912702"/>
              <a:gd name="connsiteX0" fmla="*/ 249656 w 820420"/>
              <a:gd name="connsiteY0" fmla="*/ 0 h 1912702"/>
              <a:gd name="connsiteX1" fmla="*/ 820420 w 820420"/>
              <a:gd name="connsiteY1" fmla="*/ 1912702 h 1912702"/>
              <a:gd name="connsiteX0" fmla="*/ 0 w 820420"/>
              <a:gd name="connsiteY0" fmla="*/ 247097 h 1912702"/>
              <a:gd name="connsiteX1" fmla="*/ 820420 w 820420"/>
              <a:gd name="connsiteY1" fmla="*/ 1912702 h 1912702"/>
              <a:gd name="connsiteX2" fmla="*/ 0 w 820420"/>
              <a:gd name="connsiteY2" fmla="*/ 1912702 h 1912702"/>
              <a:gd name="connsiteX3" fmla="*/ 0 w 820420"/>
              <a:gd name="connsiteY3" fmla="*/ 247097 h 1912702"/>
              <a:gd name="connsiteX0" fmla="*/ 249656 w 820420"/>
              <a:gd name="connsiteY0" fmla="*/ 0 h 1912702"/>
              <a:gd name="connsiteX1" fmla="*/ 820420 w 820420"/>
              <a:gd name="connsiteY1" fmla="*/ 1912702 h 191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0420" h="1912702" stroke="0" extrusionOk="0">
                <a:moveTo>
                  <a:pt x="0" y="247097"/>
                </a:moveTo>
                <a:cubicBezTo>
                  <a:pt x="453105" y="247097"/>
                  <a:pt x="820420" y="992814"/>
                  <a:pt x="820420" y="1912702"/>
                </a:cubicBezTo>
                <a:lnTo>
                  <a:pt x="0" y="1912702"/>
                </a:lnTo>
                <a:lnTo>
                  <a:pt x="0" y="247097"/>
                </a:lnTo>
                <a:close/>
              </a:path>
              <a:path w="820420" h="1912702" fill="none">
                <a:moveTo>
                  <a:pt x="249656" y="0"/>
                </a:moveTo>
                <a:cubicBezTo>
                  <a:pt x="588990" y="452334"/>
                  <a:pt x="820420" y="992814"/>
                  <a:pt x="820420" y="1912702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Дуга 29"/>
          <p:cNvSpPr/>
          <p:nvPr/>
        </p:nvSpPr>
        <p:spPr>
          <a:xfrm rot="7119516">
            <a:off x="4002320" y="2805959"/>
            <a:ext cx="2242433" cy="1629243"/>
          </a:xfrm>
          <a:custGeom>
            <a:avLst/>
            <a:gdLst>
              <a:gd name="connsiteX0" fmla="*/ 1003300 w 2006600"/>
              <a:gd name="connsiteY0" fmla="*/ 0 h 1049655"/>
              <a:gd name="connsiteX1" fmla="*/ 2006600 w 2006600"/>
              <a:gd name="connsiteY1" fmla="*/ 524828 h 1049655"/>
              <a:gd name="connsiteX2" fmla="*/ 1003300 w 2006600"/>
              <a:gd name="connsiteY2" fmla="*/ 524828 h 1049655"/>
              <a:gd name="connsiteX3" fmla="*/ 1003300 w 2006600"/>
              <a:gd name="connsiteY3" fmla="*/ 0 h 1049655"/>
              <a:gd name="connsiteX0" fmla="*/ 1003300 w 2006600"/>
              <a:gd name="connsiteY0" fmla="*/ 0 h 1049655"/>
              <a:gd name="connsiteX1" fmla="*/ 2006600 w 2006600"/>
              <a:gd name="connsiteY1" fmla="*/ 524828 h 1049655"/>
              <a:gd name="connsiteX0" fmla="*/ 7518 w 1010818"/>
              <a:gd name="connsiteY0" fmla="*/ 102027 h 626856"/>
              <a:gd name="connsiteX1" fmla="*/ 1010818 w 1010818"/>
              <a:gd name="connsiteY1" fmla="*/ 626855 h 626856"/>
              <a:gd name="connsiteX2" fmla="*/ 7518 w 1010818"/>
              <a:gd name="connsiteY2" fmla="*/ 626855 h 626856"/>
              <a:gd name="connsiteX3" fmla="*/ 7518 w 1010818"/>
              <a:gd name="connsiteY3" fmla="*/ 102027 h 626856"/>
              <a:gd name="connsiteX0" fmla="*/ 0 w 1010818"/>
              <a:gd name="connsiteY0" fmla="*/ 0 h 626856"/>
              <a:gd name="connsiteX1" fmla="*/ 1010818 w 1010818"/>
              <a:gd name="connsiteY1" fmla="*/ 626855 h 626856"/>
              <a:gd name="connsiteX0" fmla="*/ 7518 w 1107416"/>
              <a:gd name="connsiteY0" fmla="*/ 102027 h 626855"/>
              <a:gd name="connsiteX1" fmla="*/ 1010818 w 1107416"/>
              <a:gd name="connsiteY1" fmla="*/ 626855 h 626855"/>
              <a:gd name="connsiteX2" fmla="*/ 7518 w 1107416"/>
              <a:gd name="connsiteY2" fmla="*/ 626855 h 626855"/>
              <a:gd name="connsiteX3" fmla="*/ 7518 w 1107416"/>
              <a:gd name="connsiteY3" fmla="*/ 102027 h 626855"/>
              <a:gd name="connsiteX0" fmla="*/ 0 w 1107416"/>
              <a:gd name="connsiteY0" fmla="*/ 0 h 626855"/>
              <a:gd name="connsiteX1" fmla="*/ 1107416 w 1107416"/>
              <a:gd name="connsiteY1" fmla="*/ 591651 h 626855"/>
              <a:gd name="connsiteX0" fmla="*/ 7518 w 1107416"/>
              <a:gd name="connsiteY0" fmla="*/ 102027 h 626855"/>
              <a:gd name="connsiteX1" fmla="*/ 1010818 w 1107416"/>
              <a:gd name="connsiteY1" fmla="*/ 626855 h 626855"/>
              <a:gd name="connsiteX2" fmla="*/ 7518 w 1107416"/>
              <a:gd name="connsiteY2" fmla="*/ 626855 h 626855"/>
              <a:gd name="connsiteX3" fmla="*/ 7518 w 1107416"/>
              <a:gd name="connsiteY3" fmla="*/ 102027 h 626855"/>
              <a:gd name="connsiteX0" fmla="*/ 0 w 1107416"/>
              <a:gd name="connsiteY0" fmla="*/ 0 h 626855"/>
              <a:gd name="connsiteX1" fmla="*/ 1107416 w 1107416"/>
              <a:gd name="connsiteY1" fmla="*/ 591651 h 626855"/>
              <a:gd name="connsiteX0" fmla="*/ 7518 w 1107416"/>
              <a:gd name="connsiteY0" fmla="*/ 102027 h 626855"/>
              <a:gd name="connsiteX1" fmla="*/ 1010818 w 1107416"/>
              <a:gd name="connsiteY1" fmla="*/ 626855 h 626855"/>
              <a:gd name="connsiteX2" fmla="*/ 7518 w 1107416"/>
              <a:gd name="connsiteY2" fmla="*/ 626855 h 626855"/>
              <a:gd name="connsiteX3" fmla="*/ 7518 w 1107416"/>
              <a:gd name="connsiteY3" fmla="*/ 102027 h 626855"/>
              <a:gd name="connsiteX0" fmla="*/ 0 w 1107416"/>
              <a:gd name="connsiteY0" fmla="*/ 0 h 626855"/>
              <a:gd name="connsiteX1" fmla="*/ 1107416 w 1107416"/>
              <a:gd name="connsiteY1" fmla="*/ 591651 h 626855"/>
              <a:gd name="connsiteX0" fmla="*/ 7518 w 1107416"/>
              <a:gd name="connsiteY0" fmla="*/ 102027 h 626855"/>
              <a:gd name="connsiteX1" fmla="*/ 1010818 w 1107416"/>
              <a:gd name="connsiteY1" fmla="*/ 626855 h 626855"/>
              <a:gd name="connsiteX2" fmla="*/ 7518 w 1107416"/>
              <a:gd name="connsiteY2" fmla="*/ 626855 h 626855"/>
              <a:gd name="connsiteX3" fmla="*/ 7518 w 1107416"/>
              <a:gd name="connsiteY3" fmla="*/ 102027 h 626855"/>
              <a:gd name="connsiteX0" fmla="*/ 0 w 1107416"/>
              <a:gd name="connsiteY0" fmla="*/ 0 h 626855"/>
              <a:gd name="connsiteX1" fmla="*/ 1107416 w 1107416"/>
              <a:gd name="connsiteY1" fmla="*/ 591651 h 62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7416" h="626855" stroke="0" extrusionOk="0">
                <a:moveTo>
                  <a:pt x="7518" y="102027"/>
                </a:moveTo>
                <a:cubicBezTo>
                  <a:pt x="561625" y="102027"/>
                  <a:pt x="1010818" y="337000"/>
                  <a:pt x="1010818" y="626855"/>
                </a:cubicBezTo>
                <a:lnTo>
                  <a:pt x="7518" y="626855"/>
                </a:lnTo>
                <a:lnTo>
                  <a:pt x="7518" y="102027"/>
                </a:lnTo>
                <a:close/>
              </a:path>
              <a:path w="1107416" h="626855" fill="none">
                <a:moveTo>
                  <a:pt x="0" y="0"/>
                </a:moveTo>
                <a:cubicBezTo>
                  <a:pt x="565693" y="109586"/>
                  <a:pt x="859714" y="447576"/>
                  <a:pt x="1107416" y="591651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>
              <a:ln>
                <a:solidFill>
                  <a:schemeClr val="accent6"/>
                </a:solidFill>
              </a:ln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959558" y="5579591"/>
            <a:ext cx="0" cy="2842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9478" y="5579591"/>
            <a:ext cx="0" cy="2842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17938" y="1680950"/>
            <a:ext cx="2854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Растворимость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57751" y="5387546"/>
            <a:ext cx="337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Температура, </a:t>
            </a:r>
            <a:r>
              <a:rPr lang="ru-RU" sz="3200" b="1" baseline="30000" dirty="0">
                <a:solidFill>
                  <a:srgbClr val="C00000"/>
                </a:solidFill>
              </a:rPr>
              <a:t>0</a:t>
            </a:r>
            <a:r>
              <a:rPr lang="ru-RU" sz="3200" b="1" dirty="0">
                <a:solidFill>
                  <a:srgbClr val="C00000"/>
                </a:solidFill>
              </a:rPr>
              <a:t>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46310" y="5911567"/>
            <a:ext cx="114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20</a:t>
            </a:r>
            <a:r>
              <a:rPr lang="ru-RU" sz="3200" baseline="30000" dirty="0">
                <a:solidFill>
                  <a:srgbClr val="C00000"/>
                </a:solidFill>
              </a:rPr>
              <a:t>0</a:t>
            </a:r>
            <a:r>
              <a:rPr lang="ru-RU" sz="3200" dirty="0">
                <a:solidFill>
                  <a:srgbClr val="C00000"/>
                </a:solidFill>
              </a:rPr>
              <a:t>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66829" y="5873063"/>
            <a:ext cx="114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30</a:t>
            </a:r>
            <a:r>
              <a:rPr lang="ru-RU" sz="3200" baseline="30000" dirty="0">
                <a:solidFill>
                  <a:srgbClr val="C00000"/>
                </a:solidFill>
              </a:rPr>
              <a:t>0</a:t>
            </a:r>
            <a:r>
              <a:rPr lang="ru-RU" sz="3200" dirty="0">
                <a:solidFill>
                  <a:srgbClr val="C00000"/>
                </a:solidFill>
              </a:rPr>
              <a:t>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23536" y="1953648"/>
            <a:ext cx="489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66829" y="2631989"/>
            <a:ext cx="76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2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63777" y="3436983"/>
            <a:ext cx="84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83" y="3968588"/>
            <a:ext cx="1320248" cy="158228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51" y="2439476"/>
            <a:ext cx="1543561" cy="123048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84" y="2362442"/>
            <a:ext cx="1466883" cy="136074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84" y="3968588"/>
            <a:ext cx="1142584" cy="15445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16" y="812642"/>
            <a:ext cx="1291530" cy="142430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949109" y="99103"/>
            <a:ext cx="5390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Понятия «первичной» и «вторичной» кристаллизации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999" y="0"/>
            <a:ext cx="6901973" cy="108739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Выявленные закономерности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221" y="960652"/>
            <a:ext cx="10579444" cy="2103824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Единичные кристаллы (монокристаллы) дают следующие соли – </a:t>
            </a:r>
            <a:r>
              <a:rPr lang="ru-RU" b="1" dirty="0" smtClean="0">
                <a:solidFill>
                  <a:srgbClr val="C00000"/>
                </a:solidFill>
              </a:rPr>
              <a:t>алюмоаммониевые, </a:t>
            </a:r>
            <a:r>
              <a:rPr lang="ru-RU" b="1" dirty="0">
                <a:solidFill>
                  <a:srgbClr val="C00000"/>
                </a:solidFill>
              </a:rPr>
              <a:t>алюмокалиевые, хромокалиевые и </a:t>
            </a:r>
            <a:r>
              <a:rPr lang="ru-RU" b="1" dirty="0" smtClean="0">
                <a:solidFill>
                  <a:srgbClr val="C00000"/>
                </a:solidFill>
              </a:rPr>
              <a:t>железоаммониевые </a:t>
            </a:r>
            <a:r>
              <a:rPr lang="ru-RU" b="1" dirty="0">
                <a:solidFill>
                  <a:srgbClr val="C00000"/>
                </a:solidFill>
              </a:rPr>
              <a:t>квасцы, медный купорос и красная кровяная соль. Эти же соли могут давать и множественные кристаллы (поликристаллы)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1" y="3204559"/>
            <a:ext cx="2140202" cy="1853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536" y="4856244"/>
            <a:ext cx="1165727" cy="2140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2722" y="4747407"/>
            <a:ext cx="1005840" cy="2429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97" y="3221002"/>
            <a:ext cx="2220999" cy="1770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70" y="3271085"/>
            <a:ext cx="1908612" cy="1770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00" y="5160452"/>
            <a:ext cx="1648472" cy="1603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9651" y="2985335"/>
            <a:ext cx="1787690" cy="2324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08" y="5129758"/>
            <a:ext cx="1444658" cy="15931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288" y="5160451"/>
            <a:ext cx="1334138" cy="1531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932" y="3271025"/>
            <a:ext cx="1482849" cy="17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78" y="188955"/>
            <a:ext cx="6860059" cy="70991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Выявленные закономерности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578" y="898868"/>
            <a:ext cx="11889260" cy="1424202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Только поликристаллы дают следующие соли – железный, кобальтовый, магниевый, никелевый и цинковый купоросы, т. е. все изучаемые </a:t>
            </a:r>
            <a:r>
              <a:rPr lang="ru-RU" b="1" dirty="0" err="1">
                <a:solidFill>
                  <a:srgbClr val="C00000"/>
                </a:solidFill>
              </a:rPr>
              <a:t>семиводные</a:t>
            </a:r>
            <a:r>
              <a:rPr lang="ru-RU" b="1" dirty="0">
                <a:solidFill>
                  <a:srgbClr val="C00000"/>
                </a:solidFill>
              </a:rPr>
              <a:t> купоросы.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9" y="2192227"/>
            <a:ext cx="1311876" cy="2746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4" y="2192226"/>
            <a:ext cx="1742585" cy="2732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2192226"/>
            <a:ext cx="1153390" cy="2746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31" y="2174171"/>
            <a:ext cx="2280192" cy="2732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931" y="2891370"/>
            <a:ext cx="2750158" cy="1351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4" y="5081348"/>
            <a:ext cx="1742585" cy="1517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2922" y="4927070"/>
            <a:ext cx="1508303" cy="1816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54" y="5315716"/>
            <a:ext cx="1507524" cy="10387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1152" y="4789233"/>
            <a:ext cx="1542175" cy="22001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631" y="2174171"/>
            <a:ext cx="2044661" cy="27792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4503" y="4741128"/>
            <a:ext cx="1561251" cy="23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735</Words>
  <Application>Microsoft Office PowerPoint</Application>
  <PresentationFormat>Произвольный</PresentationFormat>
  <Paragraphs>218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Исследование  «Выращивание кристаллов различных солей  из водных растворов» </vt:lpstr>
      <vt:lpstr>«1 000 лет за 10 дней»</vt:lpstr>
      <vt:lpstr>Цель работы:  определение возможностей выращивания кристаллов различных солей из водных растворов и их последующего сохранения.</vt:lpstr>
      <vt:lpstr>Презентация PowerPoint</vt:lpstr>
      <vt:lpstr>Презентация PowerPoint</vt:lpstr>
      <vt:lpstr>Выращивание монокристаллов и поликристаллов</vt:lpstr>
      <vt:lpstr>Влияние температуры на насыщение  растворов солей</vt:lpstr>
      <vt:lpstr>Выявленные закономерности</vt:lpstr>
      <vt:lpstr>Выявленные закономерности</vt:lpstr>
      <vt:lpstr>Выявленные закономерности</vt:lpstr>
      <vt:lpstr>Выявленные закономерности</vt:lpstr>
      <vt:lpstr>Выявленные закономерности</vt:lpstr>
      <vt:lpstr>Защита кристаллов от выветривания</vt:lpstr>
      <vt:lpstr>Геометрическая форма кристаллов</vt:lpstr>
      <vt:lpstr>Процесс выветривания кристаллов</vt:lpstr>
      <vt:lpstr>Процесс выветривания кристаллов</vt:lpstr>
      <vt:lpstr>Поверхностное покрытие кристалла лаком –  один из способов механической защиты</vt:lpstr>
      <vt:lpstr>Презентация PowerPoint</vt:lpstr>
      <vt:lpstr>Презентация PowerPoint</vt:lpstr>
      <vt:lpstr>Химическая защита кристаллов - «обращивание» кристалла слоем вещества, не подверженного выветриванию</vt:lpstr>
      <vt:lpstr>Выращивание изоморфных кристаллов – путь химической защиты</vt:lpstr>
      <vt:lpstr>Пути защиты от выветривания</vt:lpstr>
      <vt:lpstr>Изоморфные кристаллы купоросов</vt:lpstr>
      <vt:lpstr>Презентация PowerPoint</vt:lpstr>
      <vt:lpstr>Исследование продолжается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 «Выращивание кристаллов различных солей  из водных растворов» </dc:title>
  <dc:creator>Мама Оля</dc:creator>
  <cp:lastModifiedBy>biblio-3</cp:lastModifiedBy>
  <cp:revision>98</cp:revision>
  <dcterms:created xsi:type="dcterms:W3CDTF">2015-01-28T17:55:43Z</dcterms:created>
  <dcterms:modified xsi:type="dcterms:W3CDTF">2015-03-20T12:05:32Z</dcterms:modified>
</cp:coreProperties>
</file>