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9" r:id="rId5"/>
    <p:sldId id="258" r:id="rId6"/>
    <p:sldId id="259" r:id="rId7"/>
    <p:sldId id="270" r:id="rId8"/>
    <p:sldId id="260" r:id="rId9"/>
    <p:sldId id="261" r:id="rId10"/>
    <p:sldId id="268" r:id="rId11"/>
    <p:sldId id="262" r:id="rId12"/>
    <p:sldId id="267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C49D92-076D-4D94-B68C-20C25D83351B}">
          <p14:sldIdLst>
            <p14:sldId id="256"/>
            <p14:sldId id="263"/>
            <p14:sldId id="257"/>
            <p14:sldId id="269"/>
            <p14:sldId id="258"/>
            <p14:sldId id="259"/>
            <p14:sldId id="270"/>
            <p14:sldId id="260"/>
            <p14:sldId id="261"/>
            <p14:sldId id="268"/>
            <p14:sldId id="262"/>
            <p14:sldId id="267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72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31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4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617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0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4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46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29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835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512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457489-97E8-48AC-B377-A6F2DCF26CBA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A917F2-38E2-47EF-911F-0C81A42861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26142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%D1%88%D0%BB%D1%8E%D0%B7/%D0%91%D0%A1%D0%AD/%D0%A8%D0%BB%D1%8E%D0%B7%20(%D0%B3%D0%B8%D0%B4%D1%80%D0%BE%D1%82%D0%B5%D1%85%D0%BD%D0%B8%D1%87.%20%D1%81%D0%BE%D0%BE%D1%80%D1%83%D0%B6%D0%B5%D0%BD%D0%B8%D0%B5)/" TargetMode="External"/><Relationship Id="rId2" Type="http://schemas.openxmlformats.org/officeDocument/2006/relationships/hyperlink" Target="http://ru.wikipedia.org/wiki/%CF%E0%ED%E0%EC%F1%EA%E8%E9_%EA%E0%ED%E0%EB#.D0.9A.D0.BE.D0.BD.D1.84.D0.B8.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Шлюз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Рошка</a:t>
            </a:r>
            <a:r>
              <a:rPr lang="ru-RU" dirty="0" smtClean="0"/>
              <a:t> Диана, Коровина Анастасия</a:t>
            </a:r>
          </a:p>
          <a:p>
            <a:r>
              <a:rPr lang="ru-RU" dirty="0" smtClean="0"/>
              <a:t>Гимназия №406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1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30" y="536333"/>
            <a:ext cx="9481601" cy="57957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651" y="492693"/>
            <a:ext cx="9935980" cy="13361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3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82634"/>
            <a:ext cx="10058400" cy="1371600"/>
          </a:xfrm>
        </p:spPr>
        <p:txBody>
          <a:bodyPr/>
          <a:lstStyle/>
          <a:p>
            <a:r>
              <a:rPr lang="ru-RU" dirty="0" smtClean="0"/>
              <a:t>Построение макета шлюза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828800"/>
            <a:ext cx="3996906" cy="42062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Материалы:</a:t>
            </a:r>
          </a:p>
          <a:p>
            <a:r>
              <a:rPr lang="ru-RU" sz="2400" dirty="0" smtClean="0"/>
              <a:t>Оргстекло</a:t>
            </a:r>
          </a:p>
          <a:p>
            <a:r>
              <a:rPr lang="ru-RU" sz="2400" dirty="0" smtClean="0"/>
              <a:t>Клей для оргстекла</a:t>
            </a:r>
          </a:p>
          <a:p>
            <a:r>
              <a:rPr lang="ru-RU" sz="2400" dirty="0" smtClean="0"/>
              <a:t>Трубки </a:t>
            </a:r>
          </a:p>
          <a:p>
            <a:r>
              <a:rPr lang="ru-RU" sz="2400" dirty="0" smtClean="0"/>
              <a:t>Клапаны</a:t>
            </a:r>
          </a:p>
          <a:p>
            <a:r>
              <a:rPr lang="ru-RU" sz="2400" dirty="0" smtClean="0"/>
              <a:t>Смазка для ворот шлюза</a:t>
            </a:r>
          </a:p>
          <a:p>
            <a:r>
              <a:rPr lang="ru-RU" sz="2400" dirty="0" smtClean="0"/>
              <a:t>Короткие веревки для гидроизоляции ворот шлюза</a:t>
            </a:r>
          </a:p>
          <a:p>
            <a:r>
              <a:rPr lang="ru-RU" sz="2400" dirty="0" smtClean="0"/>
              <a:t>2-х литровая бутылка для слива</a:t>
            </a:r>
          </a:p>
          <a:p>
            <a:r>
              <a:rPr lang="ru-RU" sz="2400" dirty="0" smtClean="0"/>
              <a:t>Акварельная краска (для придачи более насыщенного цвета воде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481404" y="1828800"/>
            <a:ext cx="56437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Процесс изготовления: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200" dirty="0"/>
              <a:t>Картонная коробка;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200" dirty="0"/>
              <a:t>Чертеж;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200" dirty="0"/>
              <a:t>Вырезание деталей с помощью станка;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200" dirty="0"/>
              <a:t>Склеивание деталей с помощью клея для оргстекла;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200" dirty="0"/>
              <a:t>Прикрепление трубок.   </a:t>
            </a:r>
          </a:p>
          <a:p>
            <a:endParaRPr lang="ru-R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0437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/>
              <a:t>Исходя из этого, мы:</a:t>
            </a:r>
          </a:p>
          <a:p>
            <a:pPr lvl="0"/>
            <a:r>
              <a:rPr lang="ru-RU" sz="2400" dirty="0" smtClean="0"/>
              <a:t>Поняли </a:t>
            </a:r>
            <a:r>
              <a:rPr lang="ru-RU" sz="2400" dirty="0"/>
              <a:t>действие шлюза;</a:t>
            </a:r>
          </a:p>
          <a:p>
            <a:pPr lvl="0"/>
            <a:r>
              <a:rPr lang="ru-RU" sz="2400" dirty="0"/>
              <a:t>Узнали о его истории;</a:t>
            </a:r>
          </a:p>
          <a:p>
            <a:pPr lvl="0"/>
            <a:r>
              <a:rPr lang="ru-RU" sz="2400" dirty="0"/>
              <a:t>Наглядно изучили строение и действие шлюза; </a:t>
            </a:r>
          </a:p>
          <a:p>
            <a:pPr lvl="0"/>
            <a:r>
              <a:rPr lang="ru-RU" sz="2400" dirty="0"/>
              <a:t>Узнали о процессе шлюзования;</a:t>
            </a:r>
          </a:p>
          <a:p>
            <a:pPr lvl="0"/>
            <a:r>
              <a:rPr lang="ru-RU" sz="2400" dirty="0"/>
              <a:t>Провели опыт, показывающий процесс шлюзования.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1877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Использованная литература и электронные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Физика. 7 </a:t>
            </a:r>
            <a:r>
              <a:rPr lang="ru-RU" dirty="0" err="1" smtClean="0"/>
              <a:t>кл</a:t>
            </a:r>
            <a:r>
              <a:rPr lang="ru-RU" dirty="0" smtClean="0"/>
              <a:t>.: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dirty="0" err="1"/>
              <a:t>у</a:t>
            </a:r>
            <a:r>
              <a:rPr lang="ru-RU" dirty="0" err="1" smtClean="0"/>
              <a:t>череждений</a:t>
            </a:r>
            <a:r>
              <a:rPr lang="ru-RU" dirty="0" smtClean="0"/>
              <a:t>. – 8-е изд., стереотип. – М.: Дрофа, 2004. – 192 с.: ил.</a:t>
            </a:r>
          </a:p>
          <a:p>
            <a:pPr lvl="0"/>
            <a:r>
              <a:rPr lang="ru-RU" dirty="0" smtClean="0"/>
              <a:t>Энциклопедический словарь Брокгауза и </a:t>
            </a:r>
            <a:r>
              <a:rPr lang="ru-RU" dirty="0" err="1" smtClean="0"/>
              <a:t>Ефрона</a:t>
            </a:r>
            <a:r>
              <a:rPr lang="ru-RU" dirty="0" smtClean="0"/>
              <a:t> </a:t>
            </a:r>
            <a:r>
              <a:rPr lang="en-GB" dirty="0" smtClean="0"/>
              <a:t>“</a:t>
            </a:r>
            <a:r>
              <a:rPr lang="ru-RU" dirty="0" smtClean="0"/>
              <a:t>Шлюз, гидротехническое сооружение</a:t>
            </a:r>
            <a:r>
              <a:rPr lang="en-GB" dirty="0" smtClean="0"/>
              <a:t>”</a:t>
            </a:r>
            <a:r>
              <a:rPr lang="ru-RU" dirty="0" smtClean="0"/>
              <a:t>,</a:t>
            </a:r>
            <a:r>
              <a:rPr lang="ru-RU" dirty="0"/>
              <a:t> В 86 томах (82 т. и 4 доп.). </a:t>
            </a:r>
            <a:r>
              <a:rPr lang="ru-RU" dirty="0" smtClean="0"/>
              <a:t>, </a:t>
            </a:r>
            <a:r>
              <a:rPr lang="ru-RU" dirty="0"/>
              <a:t>СПб., 1890—1907</a:t>
            </a:r>
            <a:r>
              <a:rPr lang="ru-RU" dirty="0" smtClean="0"/>
              <a:t>.</a:t>
            </a:r>
          </a:p>
          <a:p>
            <a:r>
              <a:rPr lang="en-GB" dirty="0">
                <a:hlinkClick r:id="rId2"/>
              </a:rPr>
              <a:t>http://ru.wikipedia.org/wiki/%CF%E0%ED%E0%EC%F1%EA%E8%E9_%EA%E0%ED%E0%EB#.D0.9A.D0.BE.D0.BD.D1.84.D0.B8.D</a:t>
            </a:r>
            <a:endParaRPr lang="ru-RU" dirty="0"/>
          </a:p>
          <a:p>
            <a:r>
              <a:rPr lang="en-GB" dirty="0">
                <a:hlinkClick r:id="rId3"/>
              </a:rPr>
              <a:t>http://slovari.yandex.ru/%D1%88%D0%BB%D1%8E%D0%B7/%D0%91%D0%A1%D0%AD/%D0%A8%D0%BB%D1%8E%D0%B7%20%28%D0%B3%D0%B8%D0%B4%D1%80%D0%BE%D1%82%D0%B5%D1%85%D0%BD%D0%B8%D1%87.%20%D1%81%D0%BE%D0%BE%D1%80%D1%83%D0%B6%D0%B5%D0%BD%D0%B8%D0%B5%29/</a:t>
            </a:r>
            <a:endParaRPr lang="ru-RU" dirty="0">
              <a:hlinkClick r:id="rId3"/>
            </a:endParaRPr>
          </a:p>
          <a:p>
            <a:pPr lvl="0"/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51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Цели</a:t>
            </a:r>
          </a:p>
          <a:p>
            <a:r>
              <a:rPr lang="ru-RU" sz="3200" dirty="0" smtClean="0"/>
              <a:t>Как все начиналось</a:t>
            </a:r>
            <a:endParaRPr lang="ru-RU" sz="3200" dirty="0" smtClean="0">
              <a:hlinkClick r:id="rId2" action="ppaction://hlinksldjump"/>
            </a:endParaRPr>
          </a:p>
          <a:p>
            <a:r>
              <a:rPr lang="ru-RU" sz="3200" dirty="0" smtClean="0"/>
              <a:t>Устройство и принцип действия шлюзов</a:t>
            </a:r>
          </a:p>
          <a:p>
            <a:r>
              <a:rPr lang="ru-RU" sz="3200" dirty="0"/>
              <a:t>Ш</a:t>
            </a:r>
            <a:r>
              <a:rPr lang="ru-RU" sz="3200" dirty="0" smtClean="0"/>
              <a:t>люзовые камеры в Панамском канале</a:t>
            </a:r>
          </a:p>
          <a:p>
            <a:r>
              <a:rPr lang="ru-RU" sz="3200" dirty="0" smtClean="0"/>
              <a:t>Построение макета шлюза</a:t>
            </a:r>
          </a:p>
          <a:p>
            <a:r>
              <a:rPr lang="ru-RU" sz="3200" dirty="0" smtClean="0"/>
              <a:t>Проводимый опыт</a:t>
            </a:r>
          </a:p>
          <a:p>
            <a:r>
              <a:rPr lang="ru-RU" sz="3200" dirty="0" smtClean="0"/>
              <a:t>Выводы</a:t>
            </a:r>
          </a:p>
          <a:p>
            <a:r>
              <a:rPr lang="ru-RU" sz="3200" dirty="0" smtClean="0"/>
              <a:t>Список литературы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339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Цели работы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Понять принцип работы шлюзовых камер</a:t>
            </a:r>
          </a:p>
          <a:p>
            <a:r>
              <a:rPr lang="ru-RU" sz="3200" dirty="0" smtClean="0"/>
              <a:t>Изучить необходимую для этого литературу</a:t>
            </a:r>
          </a:p>
          <a:p>
            <a:r>
              <a:rPr lang="ru-RU" sz="3200" dirty="0" smtClean="0"/>
              <a:t>Построить шлюзовую камеру</a:t>
            </a:r>
          </a:p>
          <a:p>
            <a:r>
              <a:rPr lang="ru-RU" sz="3200" dirty="0" smtClean="0"/>
              <a:t> Провести опыт, тест</a:t>
            </a:r>
          </a:p>
          <a:p>
            <a:r>
              <a:rPr lang="ru-RU" sz="3200" dirty="0" smtClean="0"/>
              <a:t>Сделать выводы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412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	</a:t>
            </a:r>
            <a:r>
              <a:rPr lang="ru-RU" dirty="0" smtClean="0"/>
              <a:t>Как все начиналось…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783831"/>
            <a:ext cx="5963587" cy="4527028"/>
          </a:xfrm>
        </p:spPr>
        <p:txBody>
          <a:bodyPr>
            <a:noAutofit/>
          </a:bodyPr>
          <a:lstStyle/>
          <a:p>
            <a:r>
              <a:rPr lang="ru-RU" sz="2400" dirty="0"/>
              <a:t>Схематичный чертёж шлюза найден в материалах Леонардо да Винчи. Шлюзы начали строить в Западной Европе в 16 в., в России в 18 в. (на </a:t>
            </a:r>
            <a:r>
              <a:rPr lang="ru-RU" sz="2400" dirty="0" err="1"/>
              <a:t>Вышневолоцкой</a:t>
            </a:r>
            <a:r>
              <a:rPr lang="ru-RU" sz="2400" dirty="0"/>
              <a:t> системе). В СССР много крупных шлюзов </a:t>
            </a:r>
            <a:r>
              <a:rPr lang="ru-RU" sz="2400" dirty="0" smtClean="0"/>
              <a:t>было построено </a:t>
            </a:r>
            <a:r>
              <a:rPr lang="ru-RU" sz="2400" dirty="0"/>
              <a:t>в гидроузлах на реках Волхов, Днепр, Свирь, Волга, Кама, на многих судоходных каналах, водохранилищах. Значительное число крупных шлюзов построено в США (на </a:t>
            </a:r>
            <a:r>
              <a:rPr lang="ru-RU" sz="2400" dirty="0" smtClean="0"/>
              <a:t>реках Огайо</a:t>
            </a:r>
            <a:r>
              <a:rPr lang="ru-RU" sz="2400" dirty="0"/>
              <a:t>, Миссисипи, Св. Лаврентия и др.) и в Западной Европе.</a:t>
            </a:r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550" y="737633"/>
            <a:ext cx="3359371" cy="25531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857" y="3590558"/>
            <a:ext cx="2229385" cy="272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Устройство и принцип действия шлюзов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799" y="1837426"/>
            <a:ext cx="5040703" cy="3959525"/>
          </a:xfrm>
        </p:spPr>
        <p:txBody>
          <a:bodyPr>
            <a:noAutofit/>
          </a:bodyPr>
          <a:lstStyle/>
          <a:p>
            <a:r>
              <a:rPr lang="ru-RU" sz="2800" b="1" dirty="0"/>
              <a:t>Шлюз</a:t>
            </a:r>
            <a:r>
              <a:rPr lang="ru-RU" sz="2800" dirty="0"/>
              <a:t> (голл. </a:t>
            </a:r>
            <a:r>
              <a:rPr lang="ru-RU" sz="2800" dirty="0" err="1"/>
              <a:t>sluis</a:t>
            </a:r>
            <a:r>
              <a:rPr lang="ru-RU" sz="2800" dirty="0"/>
              <a:t>, от лат. </a:t>
            </a:r>
            <a:r>
              <a:rPr lang="ru-RU" sz="2800" dirty="0" err="1"/>
              <a:t>exclude</a:t>
            </a:r>
            <a:r>
              <a:rPr lang="ru-RU" sz="2800" dirty="0"/>
              <a:t> — исключаю, удерживаю, отделяю) </a:t>
            </a:r>
            <a:r>
              <a:rPr lang="ru-RU" sz="2800" dirty="0" smtClean="0"/>
              <a:t>судоходное, </a:t>
            </a:r>
            <a:r>
              <a:rPr lang="ru-RU" sz="2800" dirty="0"/>
              <a:t>гидротехническое сооружение, расположенное между водоёмами с различными уровнями, через которое проходят </a:t>
            </a:r>
            <a:r>
              <a:rPr lang="ru-RU" sz="2800" dirty="0" smtClean="0"/>
              <a:t>суда</a:t>
            </a:r>
            <a:r>
              <a:rPr lang="ru-RU" sz="2400" dirty="0" smtClean="0"/>
              <a:t>. </a:t>
            </a:r>
            <a:endParaRPr lang="ru-RU" sz="2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308" y="2014194"/>
            <a:ext cx="5198194" cy="367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H="1" flipV="1">
            <a:off x="1264309" y="621810"/>
            <a:ext cx="5599109" cy="1715949"/>
          </a:xfrm>
        </p:spPr>
        <p:txBody>
          <a:bodyPr>
            <a:normAutofit/>
          </a:bodyPr>
          <a:lstStyle/>
          <a:p>
            <a:r>
              <a:rPr lang="ru-RU" dirty="0" smtClean="0"/>
              <a:t>Принцип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821" y="2016318"/>
            <a:ext cx="6157616" cy="389568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Процесс </a:t>
            </a:r>
            <a:r>
              <a:rPr lang="ru-RU" sz="2200" dirty="0"/>
              <a:t>пропускания судна через шлюз называется </a:t>
            </a:r>
            <a:r>
              <a:rPr lang="ru-RU" sz="2200" b="1" i="1" dirty="0"/>
              <a:t>шлюзованием</a:t>
            </a:r>
            <a:r>
              <a:rPr lang="ru-RU" sz="2200" dirty="0"/>
              <a:t>. Перевод судов посредством судоходного шлюза осуществляется последовательным переводом в смежную камеру после выравнивания в них уровня воды. Использование шлюзов главным образом направлено на то, чтобы сделать водные пространства с различными уровнями воды в них более пригодными для судоходства.</a:t>
            </a:r>
          </a:p>
          <a:p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56" y="642594"/>
            <a:ext cx="4131692" cy="27301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57" y="3542691"/>
            <a:ext cx="4131692" cy="275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790" y="352268"/>
            <a:ext cx="10058400" cy="1371600"/>
          </a:xfrm>
        </p:spPr>
        <p:txBody>
          <a:bodyPr/>
          <a:lstStyle/>
          <a:p>
            <a:r>
              <a:rPr lang="ru-RU" dirty="0" smtClean="0"/>
              <a:t>Принцип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5770" y="944380"/>
            <a:ext cx="5488898" cy="6445772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Принцип работы шлюза следующий</a:t>
            </a:r>
            <a:r>
              <a:rPr lang="ru-RU" sz="26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Входные ворота открываются, и судно заходит внутрь камеры</a:t>
            </a:r>
            <a:r>
              <a:rPr lang="ru-RU" sz="26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Входные ворота </a:t>
            </a:r>
            <a:r>
              <a:rPr lang="ru-RU" sz="26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закрываются.</a:t>
            </a:r>
            <a:endParaRPr lang="ru-RU" sz="2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Открывается перепускной клапан, вызывая падение уровня воды в камере с находящимся в ней судном</a:t>
            </a:r>
            <a:r>
              <a:rPr lang="ru-RU" sz="26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Впускные ворота открываются, судно выходит из камеры.</a:t>
            </a:r>
            <a:endParaRPr lang="ru-RU" sz="26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90" y="1723868"/>
            <a:ext cx="5325845" cy="399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0661" y="839449"/>
            <a:ext cx="4332158" cy="1139253"/>
          </a:xfrm>
        </p:spPr>
        <p:txBody>
          <a:bodyPr>
            <a:normAutofit/>
          </a:bodyPr>
          <a:lstStyle/>
          <a:p>
            <a:r>
              <a:rPr lang="ru-RU" dirty="0" smtClean="0"/>
              <a:t>Устройство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01392" y="1742255"/>
            <a:ext cx="6385808" cy="272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40"/>
              </a:lnSpc>
              <a:spcBef>
                <a:spcPts val="48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шлюз имеет три главных элемента: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4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Герметичная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камера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соединяющая верхнюю и нижнюю головные части канала и имеющая объём, достаточный для включения в себя одного, или нескольких судов.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4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Ворота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металлические щиты, расположенные на обоих концах камеры и служащие для впускания и выпускания судна из камеры перед началом шлюзования и герметизирующие камеру во время шлюзования.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4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Водопроводное устройство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устройство, предназначенное для наполнения, либо опустошения камеры. </a:t>
            </a:r>
          </a:p>
          <a:p>
            <a:pPr marL="1257300" lvl="2" indent="-342900">
              <a:lnSpc>
                <a:spcPts val="144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05" y="1004261"/>
            <a:ext cx="4725287" cy="419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875" y="612614"/>
            <a:ext cx="10058400" cy="1371600"/>
          </a:xfrm>
        </p:spPr>
        <p:txBody>
          <a:bodyPr>
            <a:noAutofit/>
          </a:bodyPr>
          <a:lstStyle/>
          <a:p>
            <a:r>
              <a:rPr lang="ru-RU" sz="5400" dirty="0" smtClean="0"/>
              <a:t> </a:t>
            </a:r>
            <a:r>
              <a:rPr lang="ru-RU" sz="5400" dirty="0"/>
              <a:t>Ш</a:t>
            </a:r>
            <a:r>
              <a:rPr lang="ru-RU" sz="5400" dirty="0" smtClean="0"/>
              <a:t>люзовые камеры</a:t>
            </a:r>
            <a:br>
              <a:rPr lang="ru-RU" sz="5400" dirty="0" smtClean="0"/>
            </a:br>
            <a:r>
              <a:rPr lang="ru-RU" sz="5400" dirty="0" smtClean="0"/>
              <a:t>				Панамский канал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1" y="2188564"/>
            <a:ext cx="5184098" cy="36130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dirty="0" smtClean="0"/>
              <a:t>Панамский канал </a:t>
            </a:r>
            <a:r>
              <a:rPr lang="ru-RU" sz="2000" dirty="0"/>
              <a:t>состоит из двух искусственных озёр, соединённых каналами и углубленными руслами рек, а также из двух групп </a:t>
            </a:r>
            <a:r>
              <a:rPr lang="ru-RU" sz="2000" dirty="0" smtClean="0"/>
              <a:t>шлюзов. </a:t>
            </a:r>
            <a:r>
              <a:rPr lang="ru-RU" sz="2000" dirty="0"/>
              <a:t>Со стороны </a:t>
            </a:r>
            <a:r>
              <a:rPr lang="ru-RU" sz="2000" dirty="0" err="1" smtClean="0"/>
              <a:t>Атлантическогоо</a:t>
            </a:r>
            <a:r>
              <a:rPr lang="ru-RU" sz="2000" dirty="0" smtClean="0"/>
              <a:t> океана</a:t>
            </a:r>
            <a:r>
              <a:rPr lang="ru-RU" sz="2000" dirty="0"/>
              <a:t> </a:t>
            </a:r>
            <a:r>
              <a:rPr lang="ru-RU" sz="2000" dirty="0" err="1"/>
              <a:t>трёхкамерный</a:t>
            </a:r>
            <a:r>
              <a:rPr lang="ru-RU" sz="2000" dirty="0"/>
              <a:t> </a:t>
            </a:r>
            <a:r>
              <a:rPr lang="ru-RU" sz="2000" dirty="0" smtClean="0"/>
              <a:t>шлюз</a:t>
            </a:r>
            <a:r>
              <a:rPr lang="ru-RU" sz="2000" dirty="0"/>
              <a:t> «</a:t>
            </a:r>
            <a:r>
              <a:rPr lang="ru-RU" sz="2000" dirty="0" err="1"/>
              <a:t>Gatun</a:t>
            </a:r>
            <a:r>
              <a:rPr lang="ru-RU" sz="2000" dirty="0"/>
              <a:t>» соединяет </a:t>
            </a:r>
            <a:r>
              <a:rPr lang="ru-RU" sz="2000" dirty="0" err="1"/>
              <a:t>Лимонскую</a:t>
            </a:r>
            <a:r>
              <a:rPr lang="ru-RU" sz="2000" dirty="0"/>
              <a:t> бухту с озером </a:t>
            </a:r>
            <a:r>
              <a:rPr lang="ru-RU" sz="2000" dirty="0" err="1" smtClean="0"/>
              <a:t>Гатун</a:t>
            </a:r>
            <a:r>
              <a:rPr lang="ru-RU" sz="2000" dirty="0" smtClean="0"/>
              <a:t>. </a:t>
            </a:r>
            <a:r>
              <a:rPr lang="ru-RU" sz="2000" dirty="0"/>
              <a:t>Со стороны </a:t>
            </a:r>
            <a:r>
              <a:rPr lang="ru-RU" sz="2000" dirty="0" smtClean="0"/>
              <a:t>Тихого океана</a:t>
            </a:r>
            <a:r>
              <a:rPr lang="ru-RU" sz="2000" dirty="0"/>
              <a:t> двухкамерный </a:t>
            </a:r>
            <a:r>
              <a:rPr lang="ru-RU" sz="2000" dirty="0" smtClean="0"/>
              <a:t>шлюз</a:t>
            </a:r>
            <a:r>
              <a:rPr lang="ru-RU" sz="2000" dirty="0"/>
              <a:t> «</a:t>
            </a:r>
            <a:r>
              <a:rPr lang="ru-RU" sz="2000" dirty="0" err="1"/>
              <a:t>Miraflores</a:t>
            </a:r>
            <a:r>
              <a:rPr lang="ru-RU" sz="2000" dirty="0"/>
              <a:t>» и однокамерный </a:t>
            </a:r>
            <a:r>
              <a:rPr lang="ru-RU" sz="2000" dirty="0" smtClean="0"/>
              <a:t>шлюз</a:t>
            </a:r>
            <a:r>
              <a:rPr lang="ru-RU" sz="2000" dirty="0"/>
              <a:t> «</a:t>
            </a:r>
            <a:r>
              <a:rPr lang="ru-RU" sz="2000" dirty="0" err="1"/>
              <a:t>Pedro</a:t>
            </a:r>
            <a:r>
              <a:rPr lang="ru-RU" sz="2000" dirty="0"/>
              <a:t> </a:t>
            </a:r>
            <a:r>
              <a:rPr lang="ru-RU" sz="2000" dirty="0" err="1"/>
              <a:t>Miguel</a:t>
            </a:r>
            <a:r>
              <a:rPr lang="ru-RU" sz="2000" dirty="0"/>
              <a:t>» соединяют Панамскую бухту с руслом канала. Разница между уровнем Мирового Океана и уровнем Панамского канала составляет 25,9 метра.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899" y="2188564"/>
            <a:ext cx="4947699" cy="371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9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Другая 4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C00000"/>
      </a:hlink>
      <a:folHlink>
        <a:srgbClr val="C0000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385</Words>
  <Application>Microsoft Office PowerPoint</Application>
  <PresentationFormat>Широкоэкранный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Garamond</vt:lpstr>
      <vt:lpstr>Symbol</vt:lpstr>
      <vt:lpstr>Times New Roman</vt:lpstr>
      <vt:lpstr>Savon</vt:lpstr>
      <vt:lpstr>Шлюз</vt:lpstr>
      <vt:lpstr>Содержание</vt:lpstr>
      <vt:lpstr>Цели работы</vt:lpstr>
      <vt:lpstr> Как все начиналось…</vt:lpstr>
      <vt:lpstr>Устройство и принцип действия шлюзов</vt:lpstr>
      <vt:lpstr>Принцип работы</vt:lpstr>
      <vt:lpstr>Принцип работы</vt:lpstr>
      <vt:lpstr>Устройство</vt:lpstr>
      <vt:lpstr> Шлюзовые камеры     Панамский канал</vt:lpstr>
      <vt:lpstr>Презентация PowerPoint</vt:lpstr>
      <vt:lpstr>Построение макета шлюза</vt:lpstr>
      <vt:lpstr>Выводы</vt:lpstr>
      <vt:lpstr>Использованная литература и электронные ресурсы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29</cp:revision>
  <dcterms:created xsi:type="dcterms:W3CDTF">2014-03-10T16:22:30Z</dcterms:created>
  <dcterms:modified xsi:type="dcterms:W3CDTF">2014-03-23T17:02:03Z</dcterms:modified>
</cp:coreProperties>
</file>