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67" r:id="rId2"/>
    <p:sldId id="256" r:id="rId3"/>
    <p:sldId id="257" r:id="rId4"/>
    <p:sldId id="258" r:id="rId5"/>
    <p:sldId id="259" r:id="rId6"/>
    <p:sldId id="268" r:id="rId7"/>
    <p:sldId id="271" r:id="rId8"/>
    <p:sldId id="270" r:id="rId9"/>
    <p:sldId id="269" r:id="rId10"/>
    <p:sldId id="260" r:id="rId11"/>
    <p:sldId id="261" r:id="rId12"/>
    <p:sldId id="262" r:id="rId13"/>
    <p:sldId id="263" r:id="rId14"/>
    <p:sldId id="264" r:id="rId15"/>
    <p:sldId id="272" r:id="rId16"/>
    <p:sldId id="265" r:id="rId17"/>
    <p:sldId id="26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5A9E"/>
    <a:srgbClr val="FFFF99"/>
    <a:srgbClr val="FFFFCC"/>
    <a:srgbClr val="CC00CC"/>
    <a:srgbClr val="FF0066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817" autoAdjust="0"/>
  </p:normalViewPr>
  <p:slideViewPr>
    <p:cSldViewPr>
      <p:cViewPr varScale="1">
        <p:scale>
          <a:sx n="78" d="100"/>
          <a:sy n="78" d="100"/>
        </p:scale>
        <p:origin x="9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7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C193CD8-B7ED-4731-B5ED-BF784DCFFDA9}" type="datetimeFigureOut">
              <a:rPr lang="ru-RU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D0D91CD-A100-41E4-8840-0D1679F70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335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CF535A-58A9-4307-8210-348B32017A5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407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6BAA8-2950-4C3D-940E-E31F345F2E05}" type="datetimeFigureOut">
              <a:rPr lang="ru-RU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FBDCD-166A-40F9-BE7E-127997D35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7A981-4474-4341-92C9-9CB4A96075DC}" type="datetimeFigureOut">
              <a:rPr lang="ru-RU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97FC6-8E91-4934-9861-8C04D76D6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9FBBC-97F4-4DBD-9094-AB08C756D3E4}" type="datetimeFigureOut">
              <a:rPr lang="ru-RU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729AC-C8E1-4743-991B-970AA4FC5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BD9E-4B93-4B20-93BF-71DF067351B6}" type="datetimeFigureOut">
              <a:rPr lang="ru-RU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F4958-5728-4B8D-8F92-9D62C7DE7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501D4-737A-426D-BFF9-18FCD9474CC6}" type="datetimeFigureOut">
              <a:rPr lang="ru-RU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E4B0F-2EC8-4D9E-A4A4-15FBC698B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46309-9644-4512-82E2-8318FEB4DECB}" type="datetimeFigureOut">
              <a:rPr lang="ru-RU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C25CF-EF1F-4746-9656-56EA7B45B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2F95C-199C-4619-B8C0-FA9DA9346277}" type="datetimeFigureOut">
              <a:rPr lang="ru-RU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F1108-E3FC-4955-8B23-876A72601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C6945-D866-413C-873C-E854AA6BB340}" type="datetimeFigureOut">
              <a:rPr lang="ru-RU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5EAFC-F5D6-45A9-8053-2F8789820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540B7-2C64-4B74-84AE-8DD84C3F8662}" type="datetimeFigureOut">
              <a:rPr lang="ru-RU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71013-FFF8-4F80-83B5-F2887CD26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875B5-DE8E-4A02-97ED-D25E4FFFF07D}" type="datetimeFigureOut">
              <a:rPr lang="ru-RU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29A42-0115-4965-A400-F4E98A793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D2860-668F-4AA9-B01E-7BE17A0CFF8A}" type="datetimeFigureOut">
              <a:rPr lang="ru-RU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53F05-B700-4AB4-A133-104C100E8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563DAE-8237-4928-BDE7-0A4FF1943478}" type="datetimeFigureOut">
              <a:rPr lang="ru-RU"/>
              <a:pPr>
                <a:defRPr/>
              </a:pPr>
              <a:t>25.03.2014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AA3DA9-BB01-4DAC-8DB6-D83B47B0C3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17" r:id="rId5"/>
    <p:sldLayoutId id="2147483716" r:id="rId6"/>
    <p:sldLayoutId id="2147483715" r:id="rId7"/>
    <p:sldLayoutId id="2147483714" r:id="rId8"/>
    <p:sldLayoutId id="2147483722" r:id="rId9"/>
    <p:sldLayoutId id="2147483713" r:id="rId10"/>
    <p:sldLayoutId id="2147483712" r:id="rId11"/>
  </p:sldLayoutIdLst>
  <p:transition spd="med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548680"/>
            <a:ext cx="9144000" cy="29203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Без мерной линейки </a:t>
            </a:r>
            <a:br>
              <a:rPr lang="ru-RU" sz="6000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000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или измерение голыми руками</a:t>
            </a:r>
            <a:endParaRPr lang="ru-RU" sz="600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338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3933056"/>
            <a:ext cx="7020272" cy="2088232"/>
          </a:xfrm>
        </p:spPr>
        <p:txBody>
          <a:bodyPr/>
          <a:lstStyle/>
          <a:p>
            <a:pPr marR="0" algn="l">
              <a:lnSpc>
                <a:spcPct val="90000"/>
              </a:lnSpc>
            </a:pPr>
            <a:r>
              <a:rPr lang="ru-RU" sz="28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  <a:cs typeface="Times New Roman" pitchFamily="18" charset="0"/>
              </a:rPr>
              <a:t>Выполнил:</a:t>
            </a:r>
          </a:p>
          <a:p>
            <a:pPr marR="0" algn="l">
              <a:lnSpc>
                <a:spcPct val="90000"/>
              </a:lnSpc>
            </a:pPr>
            <a:r>
              <a:rPr lang="ru-RU" sz="28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  <a:cs typeface="Times New Roman" pitchFamily="18" charset="0"/>
              </a:rPr>
              <a:t>ученик 5 «Г» класса ГБОУ гимназия №406</a:t>
            </a:r>
          </a:p>
          <a:p>
            <a:pPr marR="0" algn="l">
              <a:lnSpc>
                <a:spcPct val="90000"/>
              </a:lnSpc>
            </a:pPr>
            <a:r>
              <a:rPr lang="ru-RU" sz="28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  <a:cs typeface="Times New Roman" pitchFamily="18" charset="0"/>
              </a:rPr>
              <a:t>Пушкинского района Санкт-Петербурга</a:t>
            </a:r>
          </a:p>
          <a:p>
            <a:pPr marR="0" algn="l">
              <a:lnSpc>
                <a:spcPct val="90000"/>
              </a:lnSpc>
            </a:pPr>
            <a:r>
              <a:rPr lang="ru-RU" sz="3200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  <a:cs typeface="Times New Roman" pitchFamily="18" charset="0"/>
              </a:rPr>
              <a:t>Кориненко</a:t>
            </a:r>
            <a:r>
              <a:rPr lang="ru-RU" sz="32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  <a:cs typeface="Times New Roman" pitchFamily="18" charset="0"/>
              </a:rPr>
              <a:t> Даниил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8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14375"/>
          </a:xfrm>
        </p:spPr>
        <p:txBody>
          <a:bodyPr/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</a:rPr>
              <a:t>Первые единицы измерения</a:t>
            </a:r>
            <a:endParaRPr lang="ru-RU" sz="4000" i="1" dirty="0" smtClean="0">
              <a:solidFill>
                <a:srgbClr val="7030A0"/>
              </a:solidFill>
            </a:endParaRPr>
          </a:p>
        </p:txBody>
      </p:sp>
      <p:pic>
        <p:nvPicPr>
          <p:cNvPr id="20485" name="Рисунок 13" descr="F:\Даня\БЕЗ МЕРНОЙ ЛИНЕЙКИ\16112013 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220" y="3789040"/>
            <a:ext cx="3564396" cy="2376264"/>
          </a:xfrm>
          <a:prstGeom prst="rect">
            <a:avLst/>
          </a:prstGeom>
          <a:noFill/>
          <a:ln w="28575">
            <a:solidFill>
              <a:srgbClr val="CCECFF"/>
            </a:solidFill>
            <a:miter lim="800000"/>
            <a:headEnd/>
            <a:tailEnd/>
          </a:ln>
        </p:spPr>
      </p:pic>
      <p:grpSp>
        <p:nvGrpSpPr>
          <p:cNvPr id="13" name="Группа 12"/>
          <p:cNvGrpSpPr/>
          <p:nvPr/>
        </p:nvGrpSpPr>
        <p:grpSpPr>
          <a:xfrm>
            <a:off x="251520" y="1052736"/>
            <a:ext cx="3495675" cy="2441009"/>
            <a:chOff x="2571750" y="1428750"/>
            <a:chExt cx="3495675" cy="2441009"/>
          </a:xfrm>
        </p:grpSpPr>
        <p:pic>
          <p:nvPicPr>
            <p:cNvPr id="20484" name="Рисунок 12" descr="F:\Даня\БЕЗ МЕРНОЙ ЛИНЕЙКИ\16112013 782.jpg"/>
            <p:cNvPicPr>
              <a:picLocks noChangeAspect="1" noChangeArrowheads="1"/>
            </p:cNvPicPr>
            <p:nvPr/>
          </p:nvPicPr>
          <p:blipFill>
            <a:blip r:embed="rId3" cstate="print">
              <a:lum bright="20000" contrast="20000"/>
            </a:blip>
            <a:srcRect/>
            <a:stretch>
              <a:fillRect/>
            </a:stretch>
          </p:blipFill>
          <p:spPr bwMode="auto">
            <a:xfrm>
              <a:off x="2571750" y="1428750"/>
              <a:ext cx="3495675" cy="2330450"/>
            </a:xfrm>
            <a:prstGeom prst="rect">
              <a:avLst/>
            </a:prstGeom>
            <a:noFill/>
            <a:ln w="57150">
              <a:solidFill>
                <a:srgbClr val="CCECFF"/>
              </a:solidFill>
              <a:miter lim="800000"/>
              <a:headEnd/>
              <a:tailEnd/>
            </a:ln>
          </p:spPr>
        </p:pic>
        <p:sp>
          <p:nvSpPr>
            <p:cNvPr id="20488" name="TextBox 16"/>
            <p:cNvSpPr txBox="1">
              <a:spLocks noChangeArrowheads="1"/>
            </p:cNvSpPr>
            <p:nvPr/>
          </p:nvSpPr>
          <p:spPr bwMode="auto">
            <a:xfrm>
              <a:off x="3143250" y="3284984"/>
              <a:ext cx="214312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 i="1" dirty="0">
                  <a:solidFill>
                    <a:srgbClr val="002060"/>
                  </a:solidFill>
                  <a:latin typeface="+mj-lt"/>
                </a:rPr>
                <a:t>ЛОКОТЬ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372200" y="980728"/>
            <a:ext cx="2232248" cy="2901923"/>
            <a:chOff x="6372200" y="980728"/>
            <a:chExt cx="2232248" cy="2901923"/>
          </a:xfrm>
        </p:grpSpPr>
        <p:pic>
          <p:nvPicPr>
            <p:cNvPr id="20486" name="Рисунок 14" descr="F:\Даня\БЕЗ МЕРНОЙ ЛИНЕЙКИ\16112013 786.jpg"/>
            <p:cNvPicPr>
              <a:picLocks noChangeAspect="1" noChangeArrowheads="1"/>
            </p:cNvPicPr>
            <p:nvPr/>
          </p:nvPicPr>
          <p:blipFill>
            <a:blip r:embed="rId4" cstate="print">
              <a:lum bright="10000" contrast="10000"/>
            </a:blip>
            <a:srcRect/>
            <a:stretch>
              <a:fillRect/>
            </a:stretch>
          </p:blipFill>
          <p:spPr bwMode="auto">
            <a:xfrm>
              <a:off x="6372200" y="980728"/>
              <a:ext cx="2232248" cy="2901923"/>
            </a:xfrm>
            <a:prstGeom prst="rect">
              <a:avLst/>
            </a:prstGeom>
            <a:noFill/>
            <a:ln w="28575">
              <a:solidFill>
                <a:srgbClr val="CCECFF"/>
              </a:solidFill>
              <a:miter lim="800000"/>
              <a:headEnd/>
              <a:tailEnd/>
            </a:ln>
          </p:spPr>
        </p:pic>
        <p:sp>
          <p:nvSpPr>
            <p:cNvPr id="20489" name="TextBox 17"/>
            <p:cNvSpPr txBox="1">
              <a:spLocks noChangeArrowheads="1"/>
            </p:cNvSpPr>
            <p:nvPr/>
          </p:nvSpPr>
          <p:spPr bwMode="auto">
            <a:xfrm>
              <a:off x="6876256" y="980728"/>
              <a:ext cx="17145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ru-RU" sz="2800" b="1" i="1" dirty="0">
                  <a:solidFill>
                    <a:srgbClr val="002060"/>
                  </a:solidFill>
                  <a:latin typeface="+mj-lt"/>
                </a:rPr>
                <a:t>САЖЕНЬ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995935" y="2204864"/>
            <a:ext cx="2186267" cy="2880320"/>
            <a:chOff x="3995935" y="2708920"/>
            <a:chExt cx="2186267" cy="2880320"/>
          </a:xfrm>
        </p:grpSpPr>
        <p:pic>
          <p:nvPicPr>
            <p:cNvPr id="20487" name="Рисунок 15" descr="F:\Даня\БЕЗ МЕРНОЙ ЛИНЕЙКИ\16112013 787.jpg"/>
            <p:cNvPicPr>
              <a:picLocks noChangeAspect="1" noChangeArrowheads="1"/>
            </p:cNvPicPr>
            <p:nvPr/>
          </p:nvPicPr>
          <p:blipFill>
            <a:blip r:embed="rId5" cstate="print">
              <a:lum bright="10000" contrast="10000"/>
            </a:blip>
            <a:srcRect/>
            <a:stretch>
              <a:fillRect/>
            </a:stretch>
          </p:blipFill>
          <p:spPr bwMode="auto">
            <a:xfrm>
              <a:off x="3995935" y="2708920"/>
              <a:ext cx="2186267" cy="2880320"/>
            </a:xfrm>
            <a:prstGeom prst="rect">
              <a:avLst/>
            </a:prstGeom>
            <a:noFill/>
            <a:ln w="28575">
              <a:solidFill>
                <a:srgbClr val="CCECFF"/>
              </a:solidFill>
              <a:miter lim="800000"/>
              <a:headEnd/>
              <a:tailEnd/>
            </a:ln>
          </p:spPr>
        </p:pic>
        <p:sp>
          <p:nvSpPr>
            <p:cNvPr id="20490" name="TextBox 18"/>
            <p:cNvSpPr txBox="1">
              <a:spLocks noChangeArrowheads="1"/>
            </p:cNvSpPr>
            <p:nvPr/>
          </p:nvSpPr>
          <p:spPr bwMode="auto">
            <a:xfrm>
              <a:off x="4283968" y="5013176"/>
              <a:ext cx="164306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i="1" dirty="0">
                  <a:solidFill>
                    <a:srgbClr val="002060"/>
                  </a:solidFill>
                  <a:latin typeface="+mj-lt"/>
                </a:rPr>
                <a:t>ЛАДОНЬ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81025"/>
          </a:xfrm>
        </p:spPr>
        <p:txBody>
          <a:bodyPr/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</a:rPr>
              <a:t>Измерение пути шагами</a:t>
            </a:r>
          </a:p>
        </p:txBody>
      </p:sp>
      <p:pic>
        <p:nvPicPr>
          <p:cNvPr id="21506" name="Содержимое 3" descr="I:\Даня\БЕЗ МЕРНОЙ ЛИНЕЙКИ\16112013 813.jpg"/>
          <p:cNvPicPr>
            <a:picLocks noGrp="1"/>
          </p:cNvPicPr>
          <p:nvPr>
            <p:ph idx="1"/>
          </p:nvPr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>
          <a:xfrm>
            <a:off x="4427984" y="1628800"/>
            <a:ext cx="3976812" cy="2650679"/>
          </a:xfrm>
          <a:solidFill>
            <a:srgbClr val="FFFF00"/>
          </a:solidFill>
          <a:ln w="28575"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0" y="4365104"/>
            <a:ext cx="7128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По техническому паспорту длина автомобиля </a:t>
            </a:r>
            <a:r>
              <a:rPr lang="ru-RU" sz="28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равна </a:t>
            </a:r>
            <a:r>
              <a:rPr lang="ru-RU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431 см (4 м 31 см). А по моим </a:t>
            </a:r>
            <a:r>
              <a:rPr lang="ru-RU" sz="28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шагам </a:t>
            </a:r>
            <a:r>
              <a:rPr lang="ru-RU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длина нашей машины </a:t>
            </a:r>
            <a:r>
              <a:rPr lang="ru-RU" sz="28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равна</a:t>
            </a:r>
          </a:p>
          <a:p>
            <a:pPr algn="just"/>
            <a:r>
              <a:rPr lang="ru-RU" sz="28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6 </a:t>
            </a:r>
            <a:r>
              <a:rPr lang="ru-RU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шагов, т.е. 420 см. </a:t>
            </a:r>
          </a:p>
        </p:txBody>
      </p:sp>
      <p:pic>
        <p:nvPicPr>
          <p:cNvPr id="21508" name="Рисунок 5" descr="F:\Даня\БЕЗ МЕРНОЙ ЛИНЕЙКИ\16112013 808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251520" y="1052736"/>
            <a:ext cx="3816424" cy="2544283"/>
          </a:xfrm>
          <a:prstGeom prst="rect">
            <a:avLst/>
          </a:prstGeom>
          <a:noFill/>
          <a:ln w="28575">
            <a:solidFill>
              <a:srgbClr val="CCECFF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139952" y="980728"/>
            <a:ext cx="4286250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длина</a:t>
            </a:r>
            <a:r>
              <a:rPr lang="ru-RU" sz="2400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моего шага  (70 см)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39750" y="260350"/>
            <a:ext cx="8229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ru-RU" sz="4000" b="1" i="1" dirty="0">
                <a:solidFill>
                  <a:srgbClr val="7030A0"/>
                </a:solidFill>
                <a:latin typeface="+mj-lt"/>
              </a:rPr>
              <a:t>Измерение </a:t>
            </a:r>
            <a:r>
              <a:rPr lang="ru-RU" sz="4000" b="1" i="1" dirty="0" smtClean="0">
                <a:solidFill>
                  <a:srgbClr val="7030A0"/>
                </a:solidFill>
                <a:latin typeface="+mj-lt"/>
              </a:rPr>
              <a:t>пути </a:t>
            </a:r>
            <a:r>
              <a:rPr lang="ru-RU" sz="4000" b="1" i="1" dirty="0">
                <a:solidFill>
                  <a:srgbClr val="7030A0"/>
                </a:solidFill>
                <a:latin typeface="+mj-lt"/>
              </a:rPr>
              <a:t>шагами</a:t>
            </a:r>
            <a:endParaRPr lang="ru-RU" sz="4000" i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22532" name="Содержимое 3" descr="I:\Даня\БЕЗ МЕРНОЙ ЛИНЕЙКИ\16112013 816.jpg"/>
          <p:cNvPicPr>
            <a:picLocks noGrp="1"/>
          </p:cNvPicPr>
          <p:nvPr>
            <p:ph idx="1"/>
          </p:nvPr>
        </p:nvPicPr>
        <p:blipFill>
          <a:blip r:embed="rId2" cstate="print">
            <a:lum bright="10000" contrast="46000"/>
          </a:blip>
          <a:srcRect/>
          <a:stretch>
            <a:fillRect/>
          </a:stretch>
        </p:blipFill>
        <p:spPr>
          <a:xfrm>
            <a:off x="2483768" y="836712"/>
            <a:ext cx="3240360" cy="2088232"/>
          </a:xfrm>
          <a:noFill/>
          <a:ln w="28575">
            <a:solidFill>
              <a:srgbClr val="CCECFF"/>
            </a:solidFill>
          </a:ln>
        </p:spPr>
      </p:pic>
      <p:pic>
        <p:nvPicPr>
          <p:cNvPr id="22533" name="Рисунок 4" descr="I:\Даня\БЕЗ МЕРНОЙ ЛИНЕЙКИ\16112013 815.jpg"/>
          <p:cNvPicPr>
            <a:picLocks noChangeAspect="1" noChangeArrowheads="1"/>
          </p:cNvPicPr>
          <p:nvPr/>
        </p:nvPicPr>
        <p:blipFill>
          <a:blip r:embed="rId3" cstate="print">
            <a:lum bright="12000" contrast="36000"/>
          </a:blip>
          <a:srcRect/>
          <a:stretch>
            <a:fillRect/>
          </a:stretch>
        </p:blipFill>
        <p:spPr bwMode="auto">
          <a:xfrm>
            <a:off x="107504" y="1556792"/>
            <a:ext cx="3384376" cy="2304256"/>
          </a:xfrm>
          <a:prstGeom prst="rect">
            <a:avLst/>
          </a:prstGeom>
          <a:noFill/>
          <a:ln w="28575">
            <a:solidFill>
              <a:srgbClr val="CCECFF"/>
            </a:solidFill>
            <a:miter lim="800000"/>
            <a:headEnd/>
            <a:tailEnd/>
          </a:ln>
        </p:spPr>
      </p:pic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4" cstate="print">
            <a:lum bright="-24000" contrast="48000"/>
          </a:blip>
          <a:srcRect/>
          <a:stretch>
            <a:fillRect/>
          </a:stretch>
        </p:blipFill>
        <p:spPr bwMode="auto">
          <a:xfrm>
            <a:off x="6084168" y="908720"/>
            <a:ext cx="2756163" cy="2016224"/>
          </a:xfrm>
          <a:prstGeom prst="rect">
            <a:avLst/>
          </a:prstGeom>
          <a:noFill/>
          <a:ln w="38100">
            <a:solidFill>
              <a:srgbClr val="CCECFF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76056" y="2996952"/>
            <a:ext cx="4067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Путь по карте </a:t>
            </a:r>
            <a:r>
              <a:rPr lang="ru-RU" sz="2000" b="1" i="1" dirty="0" smtClean="0">
                <a:solidFill>
                  <a:srgbClr val="002060"/>
                </a:solidFill>
                <a:latin typeface="+mj-lt"/>
              </a:rPr>
              <a:t>2,2 </a:t>
            </a:r>
            <a:r>
              <a:rPr lang="ru-RU" sz="2000" b="1" i="1" dirty="0">
                <a:solidFill>
                  <a:srgbClr val="002060"/>
                </a:solidFill>
                <a:latin typeface="+mj-lt"/>
              </a:rPr>
              <a:t>км (2 км 200м).</a:t>
            </a:r>
            <a:r>
              <a:rPr lang="ru-RU" b="1" i="1" dirty="0">
                <a:solidFill>
                  <a:srgbClr val="002060"/>
                </a:solidFill>
                <a:latin typeface="+mj-lt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933056"/>
            <a:ext cx="7380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+mj-lt"/>
              </a:rPr>
              <a:t>Я прошел точно такой же путь самостоятельно, считая свои шаги. Получилось 2620 шагов, т.е. 10 кулаков и еще остаток - 120 шагов.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+mj-lt"/>
              </a:rPr>
              <a:t>Проверим, точны ли мои подсчеты: 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мой шаг 70 см * 2620 шагов = 183400 см = 1,834 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км</a:t>
            </a:r>
            <a:endParaRPr lang="ru-RU" sz="2400" b="1" i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r>
              <a:rPr lang="ru-RU" sz="24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Погрешность – 0,366 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км</a:t>
            </a:r>
            <a:endParaRPr lang="ru-RU" sz="2400" b="1" i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Содержимое 3" descr="F:\Даня\БЕЗ МЕРНОЙ ЛИНЕЙКИ\16112013 803.jpg"/>
          <p:cNvPicPr>
            <a:picLocks noGrp="1"/>
          </p:cNvPicPr>
          <p:nvPr>
            <p:ph idx="1"/>
          </p:nvPr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>
          <a:xfrm>
            <a:off x="5580112" y="908721"/>
            <a:ext cx="3455984" cy="2304256"/>
          </a:xfrm>
          <a:ln w="38100">
            <a:solidFill>
              <a:srgbClr val="CCECFF"/>
            </a:solidFill>
          </a:ln>
        </p:spPr>
      </p:pic>
      <p:pic>
        <p:nvPicPr>
          <p:cNvPr id="23557" name="Рисунок 4" descr="F:\Даня\БЕЗ МЕРНОЙ ЛИНЕЙКИ\16112013 807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79512" y="980728"/>
            <a:ext cx="2808312" cy="4109724"/>
          </a:xfrm>
          <a:prstGeom prst="rect">
            <a:avLst/>
          </a:prstGeom>
          <a:noFill/>
          <a:ln w="38100">
            <a:solidFill>
              <a:srgbClr val="CCECFF"/>
            </a:solidFill>
            <a:miter lim="800000"/>
            <a:headEnd/>
            <a:tailEnd/>
          </a:ln>
        </p:spPr>
      </p:pic>
      <p:pic>
        <p:nvPicPr>
          <p:cNvPr id="23558" name="Рисунок 5" descr="F:\Даня\БЕЗ МЕРНОЙ ЛИНЕЙКИ\16112013 8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789040"/>
            <a:ext cx="3132348" cy="2088232"/>
          </a:xfrm>
          <a:prstGeom prst="rect">
            <a:avLst/>
          </a:prstGeom>
          <a:noFill/>
          <a:ln w="38100">
            <a:solidFill>
              <a:srgbClr val="CCECFF"/>
            </a:solidFill>
            <a:miter lim="800000"/>
            <a:headEnd/>
            <a:tailEnd/>
          </a:ln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5471592" y="3284984"/>
            <a:ext cx="3672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24 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ЛАДОНИ или 12 </a:t>
            </a:r>
            <a:r>
              <a:rPr lang="ru-RU" sz="24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ПЯДЕЙ</a:t>
            </a:r>
          </a:p>
        </p:txBody>
      </p:sp>
      <p:sp>
        <p:nvSpPr>
          <p:cNvPr id="23560" name="TextBox 7"/>
          <p:cNvSpPr txBox="1">
            <a:spLocks noChangeArrowheads="1"/>
          </p:cNvSpPr>
          <p:nvPr/>
        </p:nvSpPr>
        <p:spPr bwMode="auto">
          <a:xfrm>
            <a:off x="179512" y="5157192"/>
            <a:ext cx="2808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25 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ЛАДОНЕЙ или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13 </a:t>
            </a:r>
            <a:r>
              <a:rPr lang="ru-RU" sz="24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ПЯДЕЙ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188640"/>
            <a:ext cx="47965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+mj-lt"/>
              </a:rPr>
              <a:t>Измерение ладонью</a:t>
            </a:r>
            <a:endParaRPr lang="ru-RU" sz="40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3131840" y="1231052"/>
            <a:ext cx="230162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ammanu.edu.jo/en/ib/imgs/thu/6132776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r="52202"/>
          <a:stretch>
            <a:fillRect/>
          </a:stretch>
        </p:blipFill>
        <p:spPr bwMode="auto">
          <a:xfrm>
            <a:off x="1115616" y="1290673"/>
            <a:ext cx="2016224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71600" y="260648"/>
            <a:ext cx="75574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+mj-lt"/>
              </a:rPr>
              <a:t>Анкетирование одноклассников</a:t>
            </a:r>
            <a:endParaRPr lang="ru-RU" sz="4000" dirty="0">
              <a:latin typeface="+mj-lt"/>
            </a:endParaRPr>
          </a:p>
        </p:txBody>
      </p:sp>
      <p:pic>
        <p:nvPicPr>
          <p:cNvPr id="6" name="Picture 2" descr="http://www.ammanu.edu.jo/en/ib/imgs/thu/6132776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54626"/>
          <a:stretch>
            <a:fillRect/>
          </a:stretch>
        </p:blipFill>
        <p:spPr bwMode="auto">
          <a:xfrm flipH="1">
            <a:off x="3995936" y="1290081"/>
            <a:ext cx="1848291" cy="525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851920" y="764704"/>
            <a:ext cx="3816424" cy="541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20000"/>
              </a:lnSpc>
            </a:pPr>
            <a:r>
              <a:rPr lang="ru-RU" sz="2400" b="1" i="1" u="sng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ДЕВОЧКИ</a:t>
            </a:r>
          </a:p>
          <a:p>
            <a:pPr marL="342900" indent="-342900">
              <a:lnSpc>
                <a:spcPct val="120000"/>
              </a:lnSpc>
              <a:buFontTx/>
              <a:buAutoNum type="arabicPeriod"/>
            </a:pPr>
            <a:r>
              <a:rPr lang="ru-RU" sz="24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Линейка, Циркуль, Метр, Рулетка.</a:t>
            </a:r>
          </a:p>
          <a:p>
            <a:pPr marL="342900" indent="-342900">
              <a:lnSpc>
                <a:spcPct val="120000"/>
              </a:lnSpc>
              <a:buFontTx/>
              <a:buAutoNum type="arabicPeriod"/>
            </a:pPr>
            <a:r>
              <a:rPr lang="ru-RU" sz="24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Дюйм, Сажень.</a:t>
            </a:r>
          </a:p>
          <a:p>
            <a:pPr marL="342900" indent="-342900">
              <a:lnSpc>
                <a:spcPct val="120000"/>
              </a:lnSpc>
              <a:buFontTx/>
              <a:buAutoNum type="arabicPeriod"/>
            </a:pPr>
            <a:r>
              <a:rPr lang="ru-RU" sz="24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Пядь, Тряпка, Карандаш.</a:t>
            </a:r>
          </a:p>
          <a:p>
            <a:pPr marL="342900" indent="-342900">
              <a:lnSpc>
                <a:spcPct val="120000"/>
              </a:lnSpc>
              <a:buFontTx/>
              <a:buAutoNum type="arabicPeriod"/>
            </a:pPr>
            <a:r>
              <a:rPr lang="ru-RU" sz="24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От дома до школы расстояние измерила бы шагами.</a:t>
            </a:r>
          </a:p>
          <a:p>
            <a:pPr marL="342900" indent="-342900">
              <a:lnSpc>
                <a:spcPct val="120000"/>
              </a:lnSpc>
              <a:buFontTx/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14 </a:t>
            </a:r>
            <a:r>
              <a:rPr lang="ru-RU" sz="24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девочек из 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17 </a:t>
            </a:r>
            <a:r>
              <a:rPr lang="ru-RU" sz="24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хотят узнать, как измерить без линейки.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60648"/>
            <a:ext cx="75574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+mj-lt"/>
              </a:rPr>
              <a:t>Анкетирование одноклассников</a:t>
            </a:r>
            <a:endParaRPr lang="ru-RU" sz="4000" dirty="0"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00716"/>
            <a:ext cx="4109530" cy="606086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Рисунок 3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2267744" y="2924944"/>
            <a:ext cx="4140460" cy="2520280"/>
          </a:xfrm>
          <a:prstGeom prst="rect">
            <a:avLst/>
          </a:prstGeom>
          <a:noFill/>
          <a:ln w="9525">
            <a:solidFill>
              <a:srgbClr val="CCECFF"/>
            </a:solidFill>
            <a:miter lim="800000"/>
            <a:headEnd/>
            <a:tailEnd/>
          </a:ln>
        </p:spPr>
      </p:pic>
      <p:pic>
        <p:nvPicPr>
          <p:cNvPr id="25604" name="Рисунок 5" descr="http://www.russkiysobor.com/pics/dvizhenie000010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204864"/>
            <a:ext cx="203024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404664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Измерить – значит найти с помощью специальных технических устройств значение некоторой физической величины. При этом её сравнивают с одноимённой величиной, принятой за единицу.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2348880"/>
            <a:ext cx="2411760" cy="241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0000" contrast="20000"/>
          </a:blip>
          <a:srcRect b="13219"/>
          <a:stretch>
            <a:fillRect/>
          </a:stretch>
        </p:blipFill>
        <p:spPr bwMode="auto">
          <a:xfrm>
            <a:off x="395536" y="4365104"/>
            <a:ext cx="1979712" cy="218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8326" y="1196752"/>
            <a:ext cx="87095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i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СПАСИБО ЗА ВНИМАНИЕ!</a:t>
            </a:r>
            <a:endParaRPr lang="ru-RU" sz="6000" b="1" i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03" r="24731"/>
          <a:stretch>
            <a:fillRect/>
          </a:stretch>
        </p:blipFill>
        <p:spPr bwMode="auto">
          <a:xfrm>
            <a:off x="0" y="2492896"/>
            <a:ext cx="4176464" cy="418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28868"/>
            <a:ext cx="7772400" cy="20002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00B050"/>
                </a:solidFill>
              </a:rPr>
              <a:t/>
            </a:r>
            <a:br>
              <a:rPr lang="ru-RU" i="1" dirty="0" smtClean="0">
                <a:solidFill>
                  <a:srgbClr val="00B050"/>
                </a:solidFill>
              </a:rPr>
            </a:b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4" name="Picture 6" descr="C:\Users\DIMA\Desktop\Рисунок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3072" y="476672"/>
            <a:ext cx="2780928" cy="2780928"/>
          </a:xfrm>
          <a:prstGeom prst="rect">
            <a:avLst/>
          </a:prstGeom>
          <a:noFill/>
        </p:spPr>
      </p:pic>
      <p:pic>
        <p:nvPicPr>
          <p:cNvPr id="1031" name="Picture 7" descr="C:\Users\DIMA\Desktop\Рисунок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97982"/>
            <a:ext cx="4067944" cy="4074355"/>
          </a:xfrm>
          <a:prstGeom prst="rect">
            <a:avLst/>
          </a:prstGeom>
          <a:noFill/>
        </p:spPr>
      </p:pic>
      <p:pic>
        <p:nvPicPr>
          <p:cNvPr id="5" name="Picture 8" descr="C:\Users\DIMA\Desktop\Рисунок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88640"/>
            <a:ext cx="2802934" cy="280831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1033" name="Picture 9" descr="C:\Users\DIMA\Desktop\Рисунок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2780928"/>
            <a:ext cx="3168352" cy="317394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xlplaza.ru/admin/pictures/343019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ECDA"/>
              </a:clrFrom>
              <a:clrTo>
                <a:srgbClr val="FFEC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4293096"/>
            <a:ext cx="1728191" cy="2405913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26630" name="Picture 6" descr="http://power-trade.ru/images/tovar/odnofaznyj_schetchik_sjeo_119702_sh+tt_220v;_560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47656" y="1556792"/>
            <a:ext cx="3096344" cy="3096344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Прямоугольник 5"/>
          <p:cNvSpPr/>
          <p:nvPr/>
        </p:nvSpPr>
        <p:spPr>
          <a:xfrm>
            <a:off x="0" y="26064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На сегодняшний день нет ни одной профессии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и даже школьного предмета, где ничего не нужно измерять с помощью приборов или «на глазок», то есть без приборов.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У всех дома есть измерительные приборы.</a:t>
            </a:r>
            <a:endParaRPr lang="ru-RU" sz="2400" b="1" i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 l="35258" t="8043" r="22784" b="20516"/>
          <a:stretch>
            <a:fillRect/>
          </a:stretch>
        </p:blipFill>
        <p:spPr bwMode="auto">
          <a:xfrm rot="1821367">
            <a:off x="2989289" y="1944975"/>
            <a:ext cx="1795785" cy="305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052" name="Picture 4" descr="C:\Users\DIMA\Desktop\c024ef61f3c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83179">
            <a:off x="3874713" y="3565534"/>
            <a:ext cx="3061703" cy="244936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 l="7161" t="5901" r="68900" b="7161"/>
          <a:stretch>
            <a:fillRect/>
          </a:stretch>
        </p:blipFill>
        <p:spPr bwMode="auto">
          <a:xfrm rot="20972428">
            <a:off x="1857944" y="1988926"/>
            <a:ext cx="118969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4788024" y="1052736"/>
            <a:ext cx="3114584" cy="3960440"/>
            <a:chOff x="5220072" y="908720"/>
            <a:chExt cx="2664296" cy="3387863"/>
          </a:xfrm>
        </p:grpSpPr>
        <p:pic>
          <p:nvPicPr>
            <p:cNvPr id="26" name="Picture 3" descr="http://900igr.net/datai/fizika/Mera-massy/0012-010-Starinnye-russkie-mery-dliny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E9EEF1"/>
                </a:clrFrom>
                <a:clrTo>
                  <a:srgbClr val="E9EEF1">
                    <a:alpha val="0"/>
                  </a:srgbClr>
                </a:clrTo>
              </a:clrChange>
              <a:lum bright="10000" contrast="40000"/>
            </a:blip>
            <a:srcRect r="52778"/>
            <a:stretch>
              <a:fillRect/>
            </a:stretch>
          </p:blipFill>
          <p:spPr bwMode="auto">
            <a:xfrm>
              <a:off x="5292080" y="980728"/>
              <a:ext cx="2416477" cy="273630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softEdge rad="12700"/>
            </a:effectLst>
          </p:spPr>
        </p:pic>
        <p:pic>
          <p:nvPicPr>
            <p:cNvPr id="1026" name="Picture 2" descr="C:\Users\DIMA\Desktop\Рисунок2.jpg"/>
            <p:cNvPicPr>
              <a:picLocks noChangeAspect="1" noChangeArrowheads="1"/>
            </p:cNvPicPr>
            <p:nvPr/>
          </p:nvPicPr>
          <p:blipFill>
            <a:blip r:embed="rId3" cstate="print"/>
            <a:srcRect l="78310" t="26943" r="3556" b="43712"/>
            <a:stretch>
              <a:fillRect/>
            </a:stretch>
          </p:blipFill>
          <p:spPr bwMode="auto">
            <a:xfrm>
              <a:off x="5220072" y="2060848"/>
              <a:ext cx="1008112" cy="1656184"/>
            </a:xfrm>
            <a:prstGeom prst="rect">
              <a:avLst/>
            </a:prstGeom>
            <a:noFill/>
          </p:spPr>
        </p:pic>
        <p:pic>
          <p:nvPicPr>
            <p:cNvPr id="27" name="Picture 2" descr="C:\Users\DIMA\Desktop\Рисунок2.jpg"/>
            <p:cNvPicPr>
              <a:picLocks noChangeAspect="1" noChangeArrowheads="1"/>
            </p:cNvPicPr>
            <p:nvPr/>
          </p:nvPicPr>
          <p:blipFill>
            <a:blip r:embed="rId3" cstate="print"/>
            <a:srcRect l="78310" t="26943" r="3556" b="43712"/>
            <a:stretch>
              <a:fillRect/>
            </a:stretch>
          </p:blipFill>
          <p:spPr bwMode="auto">
            <a:xfrm>
              <a:off x="6876256" y="2132856"/>
              <a:ext cx="1008112" cy="1656184"/>
            </a:xfrm>
            <a:prstGeom prst="rect">
              <a:avLst/>
            </a:prstGeom>
            <a:noFill/>
          </p:spPr>
        </p:pic>
        <p:pic>
          <p:nvPicPr>
            <p:cNvPr id="28" name="Picture 2" descr="C:\Users\DIMA\Desktop\Рисунок2.jpg"/>
            <p:cNvPicPr>
              <a:picLocks noChangeAspect="1" noChangeArrowheads="1"/>
            </p:cNvPicPr>
            <p:nvPr/>
          </p:nvPicPr>
          <p:blipFill>
            <a:blip r:embed="rId3" cstate="print"/>
            <a:srcRect l="78310" t="26943" r="3556" b="43712"/>
            <a:stretch>
              <a:fillRect/>
            </a:stretch>
          </p:blipFill>
          <p:spPr bwMode="auto">
            <a:xfrm>
              <a:off x="5220072" y="980728"/>
              <a:ext cx="1080120" cy="723567"/>
            </a:xfrm>
            <a:prstGeom prst="rect">
              <a:avLst/>
            </a:prstGeom>
            <a:noFill/>
          </p:spPr>
        </p:pic>
        <p:pic>
          <p:nvPicPr>
            <p:cNvPr id="29" name="Picture 2" descr="C:\Users\DIMA\Desktop\Рисунок2.jpg"/>
            <p:cNvPicPr>
              <a:picLocks noChangeAspect="1" noChangeArrowheads="1"/>
            </p:cNvPicPr>
            <p:nvPr/>
          </p:nvPicPr>
          <p:blipFill>
            <a:blip r:embed="rId3" cstate="print"/>
            <a:srcRect l="78310" t="26943" r="3556" b="43712"/>
            <a:stretch>
              <a:fillRect/>
            </a:stretch>
          </p:blipFill>
          <p:spPr bwMode="auto">
            <a:xfrm>
              <a:off x="6804248" y="980728"/>
              <a:ext cx="1080120" cy="723567"/>
            </a:xfrm>
            <a:prstGeom prst="rect">
              <a:avLst/>
            </a:prstGeom>
            <a:noFill/>
          </p:spPr>
        </p:pic>
        <p:pic>
          <p:nvPicPr>
            <p:cNvPr id="30" name="Picture 2" descr="C:\Users\DIMA\Desktop\Рисунок2.jpg"/>
            <p:cNvPicPr>
              <a:picLocks noChangeAspect="1" noChangeArrowheads="1"/>
            </p:cNvPicPr>
            <p:nvPr/>
          </p:nvPicPr>
          <p:blipFill>
            <a:blip r:embed="rId4" cstate="print"/>
            <a:srcRect l="78310" t="26943" r="3556" b="43712"/>
            <a:stretch>
              <a:fillRect/>
            </a:stretch>
          </p:blipFill>
          <p:spPr bwMode="auto">
            <a:xfrm>
              <a:off x="6300192" y="908720"/>
              <a:ext cx="648072" cy="434140"/>
            </a:xfrm>
            <a:prstGeom prst="rect">
              <a:avLst/>
            </a:prstGeom>
            <a:noFill/>
          </p:spPr>
        </p:pic>
        <p:pic>
          <p:nvPicPr>
            <p:cNvPr id="31" name="Picture 2" descr="C:\Users\DIMA\Desktop\Рисунок2.jpg"/>
            <p:cNvPicPr>
              <a:picLocks noChangeAspect="1" noChangeArrowheads="1"/>
            </p:cNvPicPr>
            <p:nvPr/>
          </p:nvPicPr>
          <p:blipFill>
            <a:blip r:embed="rId3" cstate="print"/>
            <a:srcRect l="78310" t="26943" r="3556" b="43712"/>
            <a:stretch>
              <a:fillRect/>
            </a:stretch>
          </p:blipFill>
          <p:spPr bwMode="auto">
            <a:xfrm>
              <a:off x="5940152" y="3573016"/>
              <a:ext cx="1080120" cy="723567"/>
            </a:xfrm>
            <a:prstGeom prst="rect">
              <a:avLst/>
            </a:prstGeom>
            <a:noFill/>
          </p:spPr>
        </p:pic>
      </p:grpSp>
      <p:grpSp>
        <p:nvGrpSpPr>
          <p:cNvPr id="25" name="Группа 24"/>
          <p:cNvGrpSpPr/>
          <p:nvPr/>
        </p:nvGrpSpPr>
        <p:grpSpPr>
          <a:xfrm>
            <a:off x="397900" y="1849582"/>
            <a:ext cx="4606148" cy="4459738"/>
            <a:chOff x="611560" y="1628800"/>
            <a:chExt cx="4908550" cy="4752528"/>
          </a:xfrm>
        </p:grpSpPr>
        <p:pic>
          <p:nvPicPr>
            <p:cNvPr id="3074" name="Picture 2" descr="C:\Users\DIMA\Desktop\Рисунок5.jpg"/>
            <p:cNvPicPr>
              <a:picLocks noChangeAspect="1" noChangeArrowheads="1"/>
            </p:cNvPicPr>
            <p:nvPr/>
          </p:nvPicPr>
          <p:blipFill>
            <a:blip r:embed="rId5" cstate="print">
              <a:lum contrast="20000"/>
            </a:blip>
            <a:srcRect t="17600" b="11121"/>
            <a:stretch>
              <a:fillRect/>
            </a:stretch>
          </p:blipFill>
          <p:spPr bwMode="auto">
            <a:xfrm>
              <a:off x="611560" y="1628800"/>
              <a:ext cx="4908550" cy="4752528"/>
            </a:xfrm>
            <a:prstGeom prst="rect">
              <a:avLst/>
            </a:prstGeom>
            <a:noFill/>
          </p:spPr>
        </p:pic>
        <p:cxnSp>
          <p:nvCxnSpPr>
            <p:cNvPr id="9" name="Прямая со стрелкой 8"/>
            <p:cNvCxnSpPr/>
            <p:nvPr/>
          </p:nvCxnSpPr>
          <p:spPr>
            <a:xfrm flipV="1">
              <a:off x="683568" y="2636912"/>
              <a:ext cx="4536504" cy="144016"/>
            </a:xfrm>
            <a:prstGeom prst="straightConnector1">
              <a:avLst/>
            </a:prstGeom>
            <a:ln>
              <a:solidFill>
                <a:srgbClr val="CCECFF"/>
              </a:solidFill>
              <a:headEnd type="arrow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flipV="1">
              <a:off x="2123728" y="1844824"/>
              <a:ext cx="2088234" cy="4026179"/>
            </a:xfrm>
            <a:prstGeom prst="straightConnector1">
              <a:avLst/>
            </a:prstGeom>
            <a:ln>
              <a:solidFill>
                <a:srgbClr val="CCECFF"/>
              </a:solidFill>
              <a:headEnd type="arrow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1763688" y="6093296"/>
              <a:ext cx="720080" cy="0"/>
            </a:xfrm>
            <a:prstGeom prst="straightConnector1">
              <a:avLst/>
            </a:prstGeom>
            <a:ln>
              <a:solidFill>
                <a:srgbClr val="CCECFF"/>
              </a:solidFill>
              <a:headEnd type="arrow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683568" y="2420888"/>
              <a:ext cx="1152128" cy="0"/>
            </a:xfrm>
            <a:prstGeom prst="straightConnector1">
              <a:avLst/>
            </a:prstGeom>
            <a:ln>
              <a:solidFill>
                <a:srgbClr val="CCECFF"/>
              </a:solidFill>
              <a:headEnd type="arrow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683568" y="2060848"/>
              <a:ext cx="1872208" cy="0"/>
            </a:xfrm>
            <a:prstGeom prst="straightConnector1">
              <a:avLst/>
            </a:prstGeom>
            <a:ln>
              <a:solidFill>
                <a:srgbClr val="CCECFF"/>
              </a:solidFill>
              <a:headEnd type="arrow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Прямоугольник 10"/>
          <p:cNvSpPr/>
          <p:nvPr/>
        </p:nvSpPr>
        <p:spPr>
          <a:xfrm>
            <a:off x="0" y="26064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/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Если у вас под рукой нет абсолютно ничего,</a:t>
            </a:r>
          </a:p>
          <a:p>
            <a:pPr indent="450850" algn="ctr"/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у вас есть как минимум руки и ноги. И, хотя все мы с вами разные, в среднем некоторые части тела у всех нас достаточно близки по размерам. </a:t>
            </a:r>
            <a:endParaRPr lang="ru-RU" sz="2400" b="1" i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8436" name="Picture 3" descr="http://900igr.net/datai/fizika/Mera-massy/0012-010-Starinnye-russkie-mery-dlin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9EEF1"/>
              </a:clrFrom>
              <a:clrTo>
                <a:srgbClr val="E9EEF1">
                  <a:alpha val="0"/>
                </a:srgbClr>
              </a:clrTo>
            </a:clrChange>
            <a:lum bright="-10000" contrast="40000"/>
          </a:blip>
          <a:srcRect l="69160"/>
          <a:stretch>
            <a:fillRect/>
          </a:stretch>
        </p:blipFill>
        <p:spPr bwMode="auto">
          <a:xfrm>
            <a:off x="7020272" y="1772816"/>
            <a:ext cx="1944215" cy="3370943"/>
          </a:xfrm>
          <a:prstGeom prst="round2DiagRect">
            <a:avLst>
              <a:gd name="adj1" fmla="val 50000"/>
              <a:gd name="adj2" fmla="val 0"/>
            </a:avLst>
          </a:prstGeom>
          <a:noFill/>
          <a:ln w="28575">
            <a:noFill/>
            <a:miter lim="800000"/>
            <a:headEnd/>
            <a:tailEnd/>
          </a:ln>
          <a:effectLst>
            <a:softEdge rad="127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548680"/>
            <a:ext cx="9144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ru-RU" sz="4000" b="1" i="1" u="sng" dirty="0">
                <a:solidFill>
                  <a:srgbClr val="7030A0"/>
                </a:solidFill>
                <a:latin typeface="+mj-lt"/>
              </a:rPr>
              <a:t>Проблема:</a:t>
            </a:r>
            <a:r>
              <a:rPr lang="ru-RU" sz="3600" b="1" i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3600" b="1" i="1" dirty="0">
                <a:solidFill>
                  <a:srgbClr val="002060"/>
                </a:solidFill>
                <a:latin typeface="+mj-lt"/>
              </a:rPr>
              <a:t>можно ли измерить предметы без стандартных приборов измерения.</a:t>
            </a:r>
          </a:p>
          <a:p>
            <a:endParaRPr lang="ru-RU" sz="3600" b="1" i="1" dirty="0">
              <a:solidFill>
                <a:srgbClr val="0B5395"/>
              </a:solidFill>
              <a:latin typeface="+mj-lt"/>
            </a:endParaRPr>
          </a:p>
          <a:p>
            <a:pPr algn="just"/>
            <a:r>
              <a:rPr lang="ru-RU" sz="4000" b="1" i="1" u="sng" dirty="0">
                <a:solidFill>
                  <a:srgbClr val="7030A0"/>
                </a:solidFill>
                <a:latin typeface="+mj-lt"/>
              </a:rPr>
              <a:t>Цель:</a:t>
            </a:r>
            <a:r>
              <a:rPr lang="ru-RU" sz="3600" b="1" i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3600" b="1" i="1" dirty="0">
                <a:solidFill>
                  <a:srgbClr val="002060"/>
                </a:solidFill>
                <a:latin typeface="+mj-lt"/>
              </a:rPr>
              <a:t>обосновать важность измерения разных величин без измерительных приборов.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620688"/>
            <a:ext cx="5004048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3600" b="1" i="1" u="sng" dirty="0">
                <a:solidFill>
                  <a:srgbClr val="7030A0"/>
                </a:solidFill>
                <a:latin typeface="+mj-lt"/>
              </a:rPr>
              <a:t>Объект и предмет исследования</a:t>
            </a:r>
            <a:r>
              <a:rPr lang="ru-RU" sz="3600" b="1" i="1" u="sng" dirty="0" smtClean="0">
                <a:solidFill>
                  <a:srgbClr val="7030A0"/>
                </a:solidFill>
                <a:latin typeface="+mj-lt"/>
              </a:rPr>
              <a:t>:</a:t>
            </a:r>
          </a:p>
          <a:p>
            <a:pPr algn="ctr"/>
            <a:endParaRPr lang="ru-RU" sz="3600" b="1" i="1" u="sng" dirty="0" smtClean="0">
              <a:solidFill>
                <a:srgbClr val="7030A0"/>
              </a:solidFill>
              <a:latin typeface="+mj-lt"/>
            </a:endParaRPr>
          </a:p>
          <a:p>
            <a:pPr algn="just"/>
            <a:r>
              <a:rPr lang="ru-RU" sz="3200" b="1" i="1" dirty="0" smtClean="0">
                <a:solidFill>
                  <a:srgbClr val="002060"/>
                </a:solidFill>
                <a:latin typeface="+mj-lt"/>
              </a:rPr>
              <a:t>мебель </a:t>
            </a:r>
            <a:r>
              <a:rPr lang="ru-RU" sz="3200" b="1" i="1" dirty="0">
                <a:solidFill>
                  <a:srgbClr val="002060"/>
                </a:solidFill>
                <a:latin typeface="+mj-lt"/>
              </a:rPr>
              <a:t>в квартире, рост человека, измерение длины автомобиля, расстояния до столба, измерение заданного пути</a:t>
            </a:r>
            <a:r>
              <a:rPr lang="ru-RU" sz="3200" b="1" i="1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pPr algn="ctr"/>
            <a:endParaRPr lang="ru-RU" sz="3200" b="1" i="1" dirty="0">
              <a:solidFill>
                <a:srgbClr val="0B5395"/>
              </a:solidFill>
              <a:latin typeface="+mj-l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364088" y="403838"/>
            <a:ext cx="2880320" cy="4355606"/>
            <a:chOff x="5148064" y="404664"/>
            <a:chExt cx="2952328" cy="446449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48064" y="476672"/>
              <a:ext cx="2904323" cy="4356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Рамка 3"/>
            <p:cNvSpPr/>
            <p:nvPr/>
          </p:nvSpPr>
          <p:spPr>
            <a:xfrm>
              <a:off x="5148064" y="404664"/>
              <a:ext cx="2952328" cy="4464496"/>
            </a:xfrm>
            <a:prstGeom prst="frame">
              <a:avLst>
                <a:gd name="adj1" fmla="val 3009"/>
              </a:avLst>
            </a:prstGeom>
            <a:solidFill>
              <a:srgbClr val="CCECFF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1 сентября\школьники\3 (15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122096"/>
            <a:ext cx="4103856" cy="273590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188640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rgbClr val="7030A0"/>
                </a:solidFill>
                <a:latin typeface="+mj-lt"/>
              </a:rPr>
              <a:t>Методы исследования:</a:t>
            </a:r>
            <a:r>
              <a:rPr lang="ru-RU" sz="3600" b="1" i="1" dirty="0" smtClean="0">
                <a:solidFill>
                  <a:srgbClr val="7030A0"/>
                </a:solidFill>
                <a:latin typeface="+mj-lt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002060"/>
                </a:solidFill>
                <a:latin typeface="+mj-lt"/>
              </a:rPr>
              <a:t>изучение сведений из книг, справочников, журналов;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002060"/>
                </a:solidFill>
                <a:latin typeface="+mj-lt"/>
              </a:rPr>
              <a:t>получение информации у взрослых;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002060"/>
                </a:solidFill>
                <a:latin typeface="+mj-lt"/>
              </a:rPr>
              <a:t>поиск информации в интернете;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002060"/>
                </a:solidFill>
                <a:latin typeface="+mj-lt"/>
              </a:rPr>
              <a:t>наблюдение измерения без помощи приборов;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002060"/>
                </a:solidFill>
                <a:latin typeface="+mj-lt"/>
              </a:rPr>
              <a:t>экспериментирование;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002060"/>
                </a:solidFill>
                <a:latin typeface="+mj-lt"/>
              </a:rPr>
              <a:t>анкетирование.</a:t>
            </a:r>
            <a:endParaRPr lang="ru-RU" sz="3200" b="1" i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116632"/>
            <a:ext cx="9144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rgbClr val="7030A0"/>
                </a:solidFill>
                <a:latin typeface="+mj-lt"/>
              </a:rPr>
              <a:t>Задачи</a:t>
            </a:r>
            <a:r>
              <a:rPr lang="ru-RU" sz="3600" b="1" i="1" u="sng" dirty="0">
                <a:solidFill>
                  <a:srgbClr val="7030A0"/>
                </a:solidFill>
                <a:latin typeface="+mj-lt"/>
              </a:rPr>
              <a:t>:</a:t>
            </a:r>
            <a:endParaRPr lang="ru-RU" sz="3600" b="1" i="1" dirty="0">
              <a:solidFill>
                <a:srgbClr val="7030A0"/>
              </a:solidFill>
              <a:latin typeface="+mj-lt"/>
            </a:endParaRPr>
          </a:p>
          <a:p>
            <a:pPr marL="358775" indent="-358775"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002060"/>
                </a:solidFill>
                <a:latin typeface="+mj-lt"/>
              </a:rPr>
              <a:t>проанализировать </a:t>
            </a:r>
            <a:r>
              <a:rPr lang="ru-RU" sz="3200" b="1" i="1" dirty="0">
                <a:solidFill>
                  <a:srgbClr val="002060"/>
                </a:solidFill>
                <a:latin typeface="+mj-lt"/>
              </a:rPr>
              <a:t>литературу о </a:t>
            </a:r>
            <a:r>
              <a:rPr lang="ru-RU" sz="3200" b="1" i="1" dirty="0" smtClean="0">
                <a:solidFill>
                  <a:srgbClr val="002060"/>
                </a:solidFill>
                <a:latin typeface="+mj-lt"/>
              </a:rPr>
              <a:t>старинных мерах длины;</a:t>
            </a:r>
          </a:p>
          <a:p>
            <a:pPr marL="358775" indent="-358775"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002060"/>
                </a:solidFill>
                <a:latin typeface="+mj-lt"/>
              </a:rPr>
              <a:t>сравнить </a:t>
            </a:r>
            <a:r>
              <a:rPr lang="ru-RU" sz="3200" b="1" i="1" dirty="0">
                <a:solidFill>
                  <a:srgbClr val="002060"/>
                </a:solidFill>
                <a:latin typeface="+mj-lt"/>
              </a:rPr>
              <a:t>и обобщить </a:t>
            </a:r>
            <a:r>
              <a:rPr lang="ru-RU" sz="3200" b="1" i="1" dirty="0" smtClean="0">
                <a:solidFill>
                  <a:srgbClr val="002060"/>
                </a:solidFill>
                <a:latin typeface="+mj-lt"/>
              </a:rPr>
              <a:t>необходимость применения </a:t>
            </a:r>
            <a:r>
              <a:rPr lang="ru-RU" sz="3200" b="1" i="1" dirty="0">
                <a:solidFill>
                  <a:srgbClr val="002060"/>
                </a:solidFill>
                <a:latin typeface="+mj-lt"/>
              </a:rPr>
              <a:t>нестандартных мер </a:t>
            </a:r>
            <a:r>
              <a:rPr lang="ru-RU" sz="3200" b="1" i="1" dirty="0" smtClean="0">
                <a:solidFill>
                  <a:srgbClr val="002060"/>
                </a:solidFill>
                <a:latin typeface="+mj-lt"/>
              </a:rPr>
              <a:t>измерения;</a:t>
            </a:r>
          </a:p>
          <a:p>
            <a:pPr marL="358775" indent="-358775"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002060"/>
                </a:solidFill>
                <a:latin typeface="+mj-lt"/>
              </a:rPr>
              <a:t>провести анкетирование одноклассников;</a:t>
            </a:r>
          </a:p>
          <a:p>
            <a:pPr marL="358775" indent="-358775"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002060"/>
                </a:solidFill>
                <a:latin typeface="+mj-lt"/>
              </a:rPr>
              <a:t>выявить </a:t>
            </a:r>
            <a:r>
              <a:rPr lang="ru-RU" sz="3200" b="1" i="1" dirty="0">
                <a:solidFill>
                  <a:srgbClr val="002060"/>
                </a:solidFill>
                <a:latin typeface="+mj-lt"/>
              </a:rPr>
              <a:t>наличие </a:t>
            </a:r>
            <a:r>
              <a:rPr lang="ru-RU" sz="3200" b="1" i="1" dirty="0" smtClean="0">
                <a:solidFill>
                  <a:srgbClr val="002060"/>
                </a:solidFill>
                <a:latin typeface="+mj-lt"/>
              </a:rPr>
              <a:t>или </a:t>
            </a:r>
            <a:r>
              <a:rPr lang="ru-RU" sz="3200" b="1" i="1" dirty="0">
                <a:solidFill>
                  <a:srgbClr val="002060"/>
                </a:solidFill>
                <a:latin typeface="+mj-lt"/>
              </a:rPr>
              <a:t>отсутствие </a:t>
            </a:r>
            <a:r>
              <a:rPr lang="ru-RU" sz="3200" b="1" i="1" dirty="0" smtClean="0">
                <a:solidFill>
                  <a:srgbClr val="002060"/>
                </a:solidFill>
                <a:latin typeface="+mj-lt"/>
              </a:rPr>
              <a:t>интереса</a:t>
            </a:r>
          </a:p>
          <a:p>
            <a:pPr marL="358775" indent="-358775"/>
            <a:r>
              <a:rPr lang="ru-RU" sz="3200" b="1" i="1" dirty="0" smtClean="0">
                <a:solidFill>
                  <a:srgbClr val="002060"/>
                </a:solidFill>
                <a:latin typeface="+mj-lt"/>
              </a:rPr>
              <a:t>    к </a:t>
            </a:r>
            <a:r>
              <a:rPr lang="ru-RU" sz="3200" b="1" i="1" dirty="0">
                <a:solidFill>
                  <a:srgbClr val="002060"/>
                </a:solidFill>
                <a:latin typeface="+mj-lt"/>
              </a:rPr>
              <a:t>моему </a:t>
            </a:r>
            <a:r>
              <a:rPr lang="ru-RU" sz="3200" b="1" i="1" dirty="0" smtClean="0">
                <a:solidFill>
                  <a:srgbClr val="002060"/>
                </a:solidFill>
                <a:latin typeface="+mj-lt"/>
              </a:rPr>
              <a:t>проекту.</a:t>
            </a:r>
            <a:endParaRPr lang="ru-RU" sz="3200" b="1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3779912" y="3717032"/>
            <a:ext cx="2304256" cy="268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44624"/>
            <a:ext cx="91440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600" b="1" i="1" u="sng" dirty="0">
                <a:solidFill>
                  <a:srgbClr val="7030A0"/>
                </a:solidFill>
                <a:latin typeface="+mj-lt"/>
              </a:rPr>
              <a:t>Гипотеза:</a:t>
            </a:r>
            <a:r>
              <a:rPr lang="ru-RU" sz="3600" b="1" i="1" dirty="0">
                <a:solidFill>
                  <a:srgbClr val="7030A0"/>
                </a:solidFill>
                <a:latin typeface="+mj-lt"/>
              </a:rPr>
              <a:t> </a:t>
            </a:r>
            <a:endParaRPr lang="ru-RU" sz="3600" b="1" i="1" dirty="0" smtClean="0">
              <a:solidFill>
                <a:srgbClr val="7030A0"/>
              </a:solidFill>
              <a:latin typeface="+mj-lt"/>
            </a:endParaRPr>
          </a:p>
          <a:p>
            <a:pPr algn="just"/>
            <a:r>
              <a:rPr lang="ru-RU" sz="3200" b="1" i="1" dirty="0" smtClean="0">
                <a:solidFill>
                  <a:srgbClr val="002060"/>
                </a:solidFill>
                <a:latin typeface="+mj-lt"/>
              </a:rPr>
              <a:t>предположим</a:t>
            </a:r>
            <a:r>
              <a:rPr lang="ru-RU" sz="3200" b="1" i="1" dirty="0">
                <a:solidFill>
                  <a:srgbClr val="002060"/>
                </a:solidFill>
                <a:latin typeface="+mj-lt"/>
              </a:rPr>
              <a:t>, что необходимо что-то измерить, а под рукой нет ничего. Возможно </a:t>
            </a:r>
            <a:r>
              <a:rPr lang="ru-RU" sz="3200" b="1" i="1" dirty="0" smtClean="0">
                <a:solidFill>
                  <a:srgbClr val="002060"/>
                </a:solidFill>
                <a:latin typeface="+mj-lt"/>
              </a:rPr>
              <a:t>ли </a:t>
            </a:r>
            <a:r>
              <a:rPr lang="ru-RU" sz="3200" b="1" i="1" dirty="0">
                <a:solidFill>
                  <a:srgbClr val="002060"/>
                </a:solidFill>
                <a:latin typeface="+mj-lt"/>
              </a:rPr>
              <a:t>выйти из сложившейся ситуации</a:t>
            </a:r>
            <a:r>
              <a:rPr lang="ru-RU" sz="3200" b="1" i="1" dirty="0" smtClean="0">
                <a:solidFill>
                  <a:srgbClr val="002060"/>
                </a:solidFill>
                <a:latin typeface="+mj-lt"/>
              </a:rPr>
              <a:t>?</a:t>
            </a:r>
          </a:p>
          <a:p>
            <a:pPr algn="just"/>
            <a:endParaRPr lang="ru-RU" sz="3200" b="1" i="1" dirty="0">
              <a:solidFill>
                <a:srgbClr val="002060"/>
              </a:solidFill>
              <a:latin typeface="+mj-lt"/>
            </a:endParaRPr>
          </a:p>
          <a:p>
            <a:pPr algn="just"/>
            <a:r>
              <a:rPr lang="ru-RU" sz="3200" b="1" i="1" dirty="0" smtClean="0">
                <a:solidFill>
                  <a:srgbClr val="002060"/>
                </a:solidFill>
                <a:latin typeface="+mj-lt"/>
              </a:rPr>
              <a:t>(Человек </a:t>
            </a:r>
            <a:r>
              <a:rPr lang="ru-RU" sz="3200" b="1" i="1" dirty="0">
                <a:solidFill>
                  <a:srgbClr val="002060"/>
                </a:solidFill>
                <a:latin typeface="+mj-lt"/>
              </a:rPr>
              <a:t>в своей жизни может измерить любые длины и расстояния, не пользуясь измерительными </a:t>
            </a:r>
            <a:r>
              <a:rPr lang="ru-RU" sz="3200" b="1" i="1" dirty="0" smtClean="0">
                <a:solidFill>
                  <a:srgbClr val="002060"/>
                </a:solidFill>
                <a:latin typeface="+mj-lt"/>
              </a:rPr>
              <a:t>приборами (линейкой</a:t>
            </a:r>
            <a:r>
              <a:rPr lang="ru-RU" sz="3200" b="1" i="1" dirty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3200" b="1" i="1" dirty="0" smtClean="0">
                <a:solidFill>
                  <a:srgbClr val="002060"/>
                </a:solidFill>
                <a:latin typeface="+mj-lt"/>
              </a:rPr>
              <a:t>рулеткой…)</a:t>
            </a:r>
            <a:endParaRPr lang="ru-RU" sz="3200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050" name="Picture 2" descr="C:\Users\DIMA\Desktop\karanda7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437112"/>
            <a:ext cx="4787736" cy="20882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790</TotalTime>
  <Words>447</Words>
  <Application>Microsoft Office PowerPoint</Application>
  <PresentationFormat>Экран (4:3)</PresentationFormat>
  <Paragraphs>63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Constantia</vt:lpstr>
      <vt:lpstr>Times New Roman</vt:lpstr>
      <vt:lpstr>Wingdings</vt:lpstr>
      <vt:lpstr>Wingdings 2</vt:lpstr>
      <vt:lpstr>Поток</vt:lpstr>
      <vt:lpstr>Без мерной линейки  или измерение голыми руками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Первые единицы измерения</vt:lpstr>
      <vt:lpstr>Измерение пути шагами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 мерной линейки или измерение голыми руками</dc:title>
  <dc:creator>Teacher41</dc:creator>
  <cp:lastModifiedBy>Игорь</cp:lastModifiedBy>
  <cp:revision>99</cp:revision>
  <dcterms:modified xsi:type="dcterms:W3CDTF">2014-03-24T21:35:02Z</dcterms:modified>
</cp:coreProperties>
</file>